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1"/>
  </p:sldMasterIdLst>
  <p:notesMasterIdLst>
    <p:notesMasterId r:id="rId26"/>
  </p:notesMasterIdLst>
  <p:handoutMasterIdLst>
    <p:handoutMasterId r:id="rId27"/>
  </p:handoutMasterIdLst>
  <p:sldIdLst>
    <p:sldId id="368" r:id="rId2"/>
    <p:sldId id="347" r:id="rId3"/>
    <p:sldId id="369" r:id="rId4"/>
    <p:sldId id="381" r:id="rId5"/>
    <p:sldId id="384" r:id="rId6"/>
    <p:sldId id="385" r:id="rId7"/>
    <p:sldId id="370" r:id="rId8"/>
    <p:sldId id="371" r:id="rId9"/>
    <p:sldId id="372" r:id="rId10"/>
    <p:sldId id="392" r:id="rId11"/>
    <p:sldId id="391" r:id="rId12"/>
    <p:sldId id="393" r:id="rId13"/>
    <p:sldId id="373" r:id="rId14"/>
    <p:sldId id="374" r:id="rId15"/>
    <p:sldId id="375" r:id="rId16"/>
    <p:sldId id="395" r:id="rId17"/>
    <p:sldId id="376" r:id="rId18"/>
    <p:sldId id="394" r:id="rId19"/>
    <p:sldId id="377" r:id="rId20"/>
    <p:sldId id="379" r:id="rId21"/>
    <p:sldId id="378" r:id="rId22"/>
    <p:sldId id="380" r:id="rId23"/>
    <p:sldId id="386" r:id="rId24"/>
    <p:sldId id="388" r:id="rId2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45" autoAdjust="0"/>
    <p:restoredTop sz="79066" autoAdjust="0"/>
  </p:normalViewPr>
  <p:slideViewPr>
    <p:cSldViewPr>
      <p:cViewPr varScale="1">
        <p:scale>
          <a:sx n="118" d="100"/>
          <a:sy n="118" d="100"/>
        </p:scale>
        <p:origin x="-960" y="-90"/>
      </p:cViewPr>
      <p:guideLst>
        <p:guide orient="horz" pos="2160"/>
        <p:guide pos="2880"/>
      </p:guideLst>
    </p:cSldViewPr>
  </p:slideViewPr>
  <p:outlineViewPr>
    <p:cViewPr>
      <p:scale>
        <a:sx n="33" d="100"/>
        <a:sy n="33" d="100"/>
      </p:scale>
      <p:origin x="0" y="67"/>
    </p:cViewPr>
  </p:outlineViewPr>
  <p:notesTextViewPr>
    <p:cViewPr>
      <p:scale>
        <a:sx n="100" d="100"/>
        <a:sy n="100" d="100"/>
      </p:scale>
      <p:origin x="0" y="0"/>
    </p:cViewPr>
  </p:notesTextViewPr>
  <p:sorterViewPr>
    <p:cViewPr>
      <p:scale>
        <a:sx n="66" d="100"/>
        <a:sy n="66" d="100"/>
      </p:scale>
      <p:origin x="0" y="1910"/>
    </p:cViewPr>
  </p:sorterViewPr>
  <p:notesViewPr>
    <p:cSldViewPr>
      <p:cViewPr varScale="1">
        <p:scale>
          <a:sx n="61" d="100"/>
          <a:sy n="61" d="100"/>
        </p:scale>
        <p:origin x="-2717" y="-72"/>
      </p:cViewPr>
      <p:guideLst>
        <p:guide orient="horz" pos="2928"/>
        <p:guide pos="220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2" y="0"/>
            <a:ext cx="3038649" cy="465138"/>
          </a:xfrm>
          <a:prstGeom prst="rect">
            <a:avLst/>
          </a:prstGeom>
          <a:noFill/>
          <a:ln w="9525">
            <a:noFill/>
            <a:miter lim="800000"/>
            <a:headEnd/>
            <a:tailEnd/>
          </a:ln>
          <a:effectLst/>
        </p:spPr>
        <p:txBody>
          <a:bodyPr vert="horz" wrap="square" lIns="93899" tIns="46950" rIns="93899" bIns="46950" numCol="1" anchor="t" anchorCtr="0" compatLnSpc="1">
            <a:prstTxWarp prst="textNoShape">
              <a:avLst/>
            </a:prstTxWarp>
          </a:bodyPr>
          <a:lstStyle>
            <a:lvl1pPr defTabSz="939095" eaLnBrk="1" hangingPunct="1">
              <a:defRPr sz="1300"/>
            </a:lvl1pPr>
          </a:lstStyle>
          <a:p>
            <a:pPr>
              <a:defRPr/>
            </a:pPr>
            <a:endParaRPr lang="en-US" dirty="0"/>
          </a:p>
        </p:txBody>
      </p:sp>
      <p:sp>
        <p:nvSpPr>
          <p:cNvPr id="61443" name="Rectangle 3"/>
          <p:cNvSpPr>
            <a:spLocks noGrp="1" noChangeArrowheads="1"/>
          </p:cNvSpPr>
          <p:nvPr>
            <p:ph type="dt" sz="quarter" idx="1"/>
          </p:nvPr>
        </p:nvSpPr>
        <p:spPr bwMode="auto">
          <a:xfrm>
            <a:off x="3970135" y="0"/>
            <a:ext cx="3038648" cy="465138"/>
          </a:xfrm>
          <a:prstGeom prst="rect">
            <a:avLst/>
          </a:prstGeom>
          <a:noFill/>
          <a:ln w="9525">
            <a:noFill/>
            <a:miter lim="800000"/>
            <a:headEnd/>
            <a:tailEnd/>
          </a:ln>
          <a:effectLst/>
        </p:spPr>
        <p:txBody>
          <a:bodyPr vert="horz" wrap="square" lIns="93899" tIns="46950" rIns="93899" bIns="46950" numCol="1" anchor="t" anchorCtr="0" compatLnSpc="1">
            <a:prstTxWarp prst="textNoShape">
              <a:avLst/>
            </a:prstTxWarp>
          </a:bodyPr>
          <a:lstStyle>
            <a:lvl1pPr algn="r" defTabSz="939095" eaLnBrk="1" hangingPunct="1">
              <a:defRPr sz="1300"/>
            </a:lvl1pPr>
          </a:lstStyle>
          <a:p>
            <a:pPr>
              <a:defRPr/>
            </a:pPr>
            <a:endParaRPr lang="en-US" dirty="0"/>
          </a:p>
        </p:txBody>
      </p:sp>
      <p:sp>
        <p:nvSpPr>
          <p:cNvPr id="61444" name="Rectangle 4"/>
          <p:cNvSpPr>
            <a:spLocks noGrp="1" noChangeArrowheads="1"/>
          </p:cNvSpPr>
          <p:nvPr>
            <p:ph type="ftr" sz="quarter" idx="2"/>
          </p:nvPr>
        </p:nvSpPr>
        <p:spPr bwMode="auto">
          <a:xfrm>
            <a:off x="2" y="8829675"/>
            <a:ext cx="3038649" cy="465138"/>
          </a:xfrm>
          <a:prstGeom prst="rect">
            <a:avLst/>
          </a:prstGeom>
          <a:noFill/>
          <a:ln w="9525">
            <a:noFill/>
            <a:miter lim="800000"/>
            <a:headEnd/>
            <a:tailEnd/>
          </a:ln>
          <a:effectLst/>
        </p:spPr>
        <p:txBody>
          <a:bodyPr vert="horz" wrap="square" lIns="93899" tIns="46950" rIns="93899" bIns="46950" numCol="1" anchor="b" anchorCtr="0" compatLnSpc="1">
            <a:prstTxWarp prst="textNoShape">
              <a:avLst/>
            </a:prstTxWarp>
          </a:bodyPr>
          <a:lstStyle>
            <a:lvl1pPr defTabSz="939095" eaLnBrk="1" hangingPunct="1">
              <a:defRPr sz="1300"/>
            </a:lvl1pPr>
          </a:lstStyle>
          <a:p>
            <a:pPr>
              <a:defRPr/>
            </a:pPr>
            <a:endParaRPr lang="en-US" dirty="0"/>
          </a:p>
        </p:txBody>
      </p:sp>
      <p:sp>
        <p:nvSpPr>
          <p:cNvPr id="61445" name="Rectangle 5"/>
          <p:cNvSpPr>
            <a:spLocks noGrp="1" noChangeArrowheads="1"/>
          </p:cNvSpPr>
          <p:nvPr>
            <p:ph type="sldNum" sz="quarter" idx="3"/>
          </p:nvPr>
        </p:nvSpPr>
        <p:spPr bwMode="auto">
          <a:xfrm>
            <a:off x="3970135" y="8829675"/>
            <a:ext cx="3038648" cy="465138"/>
          </a:xfrm>
          <a:prstGeom prst="rect">
            <a:avLst/>
          </a:prstGeom>
          <a:noFill/>
          <a:ln w="9525">
            <a:noFill/>
            <a:miter lim="800000"/>
            <a:headEnd/>
            <a:tailEnd/>
          </a:ln>
          <a:effectLst/>
        </p:spPr>
        <p:txBody>
          <a:bodyPr vert="horz" wrap="square" lIns="93899" tIns="46950" rIns="93899" bIns="46950" numCol="1" anchor="b" anchorCtr="0" compatLnSpc="1">
            <a:prstTxWarp prst="textNoShape">
              <a:avLst/>
            </a:prstTxWarp>
          </a:bodyPr>
          <a:lstStyle>
            <a:lvl1pPr algn="r" defTabSz="939095" eaLnBrk="1" hangingPunct="1">
              <a:defRPr sz="1300"/>
            </a:lvl1pPr>
          </a:lstStyle>
          <a:p>
            <a:pPr>
              <a:defRPr/>
            </a:pPr>
            <a:fld id="{559E67D7-E746-4E41-BA2F-6F5FDE083EC7}" type="slidenum">
              <a:rPr lang="en-US"/>
              <a:pPr>
                <a:defRPr/>
              </a:pPr>
              <a:t>‹#›</a:t>
            </a:fld>
            <a:endParaRPr lang="en-US" dirty="0"/>
          </a:p>
        </p:txBody>
      </p:sp>
    </p:spTree>
    <p:extLst>
      <p:ext uri="{BB962C8B-B14F-4D97-AF65-F5344CB8AC3E}">
        <p14:creationId xmlns:p14="http://schemas.microsoft.com/office/powerpoint/2010/main" xmlns="" val="2084777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649" cy="465138"/>
          </a:xfrm>
          <a:prstGeom prst="rect">
            <a:avLst/>
          </a:prstGeom>
        </p:spPr>
        <p:txBody>
          <a:bodyPr vert="horz" lIns="92150" tIns="46075" rIns="92150" bIns="46075" rtlCol="0"/>
          <a:lstStyle>
            <a:lvl1pPr algn="l">
              <a:defRPr sz="1300"/>
            </a:lvl1pPr>
          </a:lstStyle>
          <a:p>
            <a:pPr>
              <a:defRPr/>
            </a:pPr>
            <a:endParaRPr lang="en-US" dirty="0"/>
          </a:p>
        </p:txBody>
      </p:sp>
      <p:sp>
        <p:nvSpPr>
          <p:cNvPr id="3" name="Date Placeholder 2"/>
          <p:cNvSpPr>
            <a:spLocks noGrp="1"/>
          </p:cNvSpPr>
          <p:nvPr>
            <p:ph type="dt" idx="1"/>
          </p:nvPr>
        </p:nvSpPr>
        <p:spPr>
          <a:xfrm>
            <a:off x="3970135" y="0"/>
            <a:ext cx="3038648" cy="465138"/>
          </a:xfrm>
          <a:prstGeom prst="rect">
            <a:avLst/>
          </a:prstGeom>
        </p:spPr>
        <p:txBody>
          <a:bodyPr vert="horz" lIns="92150" tIns="46075" rIns="92150" bIns="46075" rtlCol="0"/>
          <a:lstStyle>
            <a:lvl1pPr algn="r">
              <a:defRPr sz="1300"/>
            </a:lvl1pPr>
          </a:lstStyle>
          <a:p>
            <a:pPr>
              <a:defRPr/>
            </a:pPr>
            <a:fld id="{10C845ED-0990-428C-BB5D-16D288618498}" type="datetimeFigureOut">
              <a:rPr lang="en-US"/>
              <a:pPr>
                <a:defRPr/>
              </a:pPr>
              <a:t>6/9/2017</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150" tIns="46075" rIns="92150" bIns="46075" rtlCol="0" anchor="ctr"/>
          <a:lstStyle/>
          <a:p>
            <a:pPr lvl="0"/>
            <a:endParaRPr lang="en-US" noProof="0" dirty="0" smtClean="0"/>
          </a:p>
        </p:txBody>
      </p:sp>
      <p:sp>
        <p:nvSpPr>
          <p:cNvPr id="5" name="Notes Placeholder 4"/>
          <p:cNvSpPr>
            <a:spLocks noGrp="1"/>
          </p:cNvSpPr>
          <p:nvPr>
            <p:ph type="body" sz="quarter" idx="3"/>
          </p:nvPr>
        </p:nvSpPr>
        <p:spPr>
          <a:xfrm>
            <a:off x="701848" y="4416427"/>
            <a:ext cx="5608320" cy="4183063"/>
          </a:xfrm>
          <a:prstGeom prst="rect">
            <a:avLst/>
          </a:prstGeom>
        </p:spPr>
        <p:txBody>
          <a:bodyPr vert="horz" lIns="92150" tIns="46075" rIns="92150" bIns="4607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2" y="8829675"/>
            <a:ext cx="3038649" cy="465138"/>
          </a:xfrm>
          <a:prstGeom prst="rect">
            <a:avLst/>
          </a:prstGeom>
        </p:spPr>
        <p:txBody>
          <a:bodyPr vert="horz" lIns="92150" tIns="46075" rIns="92150" bIns="46075" rtlCol="0" anchor="b"/>
          <a:lstStyle>
            <a:lvl1pPr algn="l">
              <a:defRPr sz="1300"/>
            </a:lvl1pPr>
          </a:lstStyle>
          <a:p>
            <a:pPr>
              <a:defRPr/>
            </a:pPr>
            <a:endParaRPr lang="en-US" dirty="0"/>
          </a:p>
        </p:txBody>
      </p:sp>
      <p:sp>
        <p:nvSpPr>
          <p:cNvPr id="7" name="Slide Number Placeholder 6"/>
          <p:cNvSpPr>
            <a:spLocks noGrp="1"/>
          </p:cNvSpPr>
          <p:nvPr>
            <p:ph type="sldNum" sz="quarter" idx="5"/>
          </p:nvPr>
        </p:nvSpPr>
        <p:spPr>
          <a:xfrm>
            <a:off x="3970135" y="8829675"/>
            <a:ext cx="3038648" cy="465138"/>
          </a:xfrm>
          <a:prstGeom prst="rect">
            <a:avLst/>
          </a:prstGeom>
        </p:spPr>
        <p:txBody>
          <a:bodyPr vert="horz" lIns="92150" tIns="46075" rIns="92150" bIns="46075" rtlCol="0" anchor="b"/>
          <a:lstStyle>
            <a:lvl1pPr algn="r">
              <a:defRPr sz="1300"/>
            </a:lvl1pPr>
          </a:lstStyle>
          <a:p>
            <a:pPr>
              <a:defRPr/>
            </a:pPr>
            <a:fld id="{9211DA60-FF3C-4891-8F7F-FA9D7C0ECFAB}" type="slidenum">
              <a:rPr lang="en-US"/>
              <a:pPr>
                <a:defRPr/>
              </a:pPr>
              <a:t>‹#›</a:t>
            </a:fld>
            <a:endParaRPr lang="en-US" dirty="0"/>
          </a:p>
        </p:txBody>
      </p:sp>
    </p:spTree>
    <p:extLst>
      <p:ext uri="{BB962C8B-B14F-4D97-AF65-F5344CB8AC3E}">
        <p14:creationId xmlns:p14="http://schemas.microsoft.com/office/powerpoint/2010/main" xmlns="" val="1394741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F1707A74-266C-4BCF-8DDD-21E8280EAAB2}" type="datetimeFigureOut">
              <a:rPr lang="en-US" smtClean="0"/>
              <a:pPr>
                <a:defRPr/>
              </a:pPr>
              <a:t>6/9/2017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3640971B-6DD7-47AB-AA95-17975437B218}"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4507705-DEB9-4314-93EF-2AD1A36F5B98}" type="datetimeFigureOut">
              <a:rPr lang="en-US" smtClean="0"/>
              <a:pPr>
                <a:defRPr/>
              </a:pPr>
              <a:t>6/9/2017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58486ED-19FC-4DDF-B2DA-212692E79B14}"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1D5CADE5-E3A5-4E03-AFFE-553B85D84973}" type="datetimeFigureOut">
              <a:rPr lang="en-US" smtClean="0"/>
              <a:pPr>
                <a:defRPr/>
              </a:pPr>
              <a:t>6/9/2017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F4BC50F-1017-4F1E-A55F-DD6EF171F459}"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71B9A78-C8AD-4603-9083-4F2A6C0A9A50}" type="datetimeFigureOut">
              <a:rPr lang="en-US" smtClean="0"/>
              <a:pPr>
                <a:defRPr/>
              </a:pPr>
              <a:t>6/9/2017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9CC0A98-8417-4D76-8A17-573D447E085A}" type="slidenum">
              <a:rPr lang="en-US" smtClean="0"/>
              <a:pPr>
                <a:defRPr/>
              </a:pPr>
              <a:t>‹#›</a:t>
            </a:fld>
            <a:endParaRPr lang="en-US" dirty="0"/>
          </a:p>
        </p:txBody>
      </p:sp>
      <p:sp>
        <p:nvSpPr>
          <p:cNvPr id="7" name="Title 6"/>
          <p:cNvSpPr>
            <a:spLocks noGrp="1"/>
          </p:cNvSpPr>
          <p:nvPr>
            <p:ph type="title"/>
          </p:nvPr>
        </p:nvSpPr>
        <p:spPr/>
        <p:txBody>
          <a:bodyPr rtlCol="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FC49BB5E-BEE2-4C6D-A4D8-5D582BC5199B}" type="datetimeFigureOut">
              <a:rPr lang="en-US" smtClean="0"/>
              <a:pPr>
                <a:defRPr/>
              </a:pPr>
              <a:t>6/9/2017</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299D4A3-AA9E-414D-BB7B-EE4AEA985901}"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1D55F8D4-665A-45BA-986C-4967AAFD17F7}" type="datetimeFigureOut">
              <a:rPr lang="en-US" smtClean="0"/>
              <a:pPr>
                <a:defRPr/>
              </a:pPr>
              <a:t>6/9/2017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7F3D475-74DA-49D7-A028-2C6DF8173A8F}" type="slidenum">
              <a:rPr lang="en-US" smtClean="0"/>
              <a:pPr>
                <a:defRPr/>
              </a:pPr>
              <a:t>‹#›</a:t>
            </a:fld>
            <a:endParaRPr lang="en-US" dirty="0"/>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72D79F0B-6676-46A5-8471-8783F02D164B}" type="datetimeFigureOut">
              <a:rPr lang="en-US" smtClean="0"/>
              <a:pPr>
                <a:defRPr/>
              </a:pPr>
              <a:t>6/9/2017</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8DAD99A-1372-453B-A6CF-539A1D3A9CAF}"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3957C1CB-D2A7-471A-A6B0-DDC545AA8ED1}" type="datetimeFigureOut">
              <a:rPr lang="en-US" smtClean="0"/>
              <a:pPr>
                <a:defRPr/>
              </a:pPr>
              <a:t>6/9/2017</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ED495358-D9E5-49EA-9764-3E5833530C36}" type="slidenum">
              <a:rPr lang="en-US" smtClean="0"/>
              <a:pPr>
                <a:defRPr/>
              </a:pPr>
              <a:t>‹#›</a:t>
            </a:fld>
            <a:endParaRPr lang="en-US" dirty="0"/>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2ED7D6C-791F-46FB-8B89-686F82CE2876}" type="datetimeFigureOut">
              <a:rPr lang="en-US" smtClean="0"/>
              <a:pPr>
                <a:defRPr/>
              </a:pPr>
              <a:t>6/9/2017</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A8539279-3A05-4D72-BB9A-BF775C769625}"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pPr>
              <a:defRPr/>
            </a:pPr>
            <a:fld id="{56744A91-6B1C-4C96-9CA1-871B4DB56E3C}" type="datetimeFigureOut">
              <a:rPr lang="en-US" smtClean="0"/>
              <a:pPr>
                <a:defRPr/>
              </a:pPr>
              <a:t>6/9/2017</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53F5754-318C-47F9-BC3D-9A9D9E4322C0}"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7FBECD92-FAE0-4EFC-9A0E-9CE0964537AA}" type="datetimeFigureOut">
              <a:rPr lang="en-US" smtClean="0"/>
              <a:pPr>
                <a:defRPr/>
              </a:pPr>
              <a:t>6/9/2017</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90E6213D-4C92-4EE2-8B66-89D63FEC0310}"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E60673F2-4876-494B-BC4E-C4047F209420}" type="datetimeFigureOut">
              <a:rPr lang="en-US" smtClean="0"/>
              <a:pPr>
                <a:defRPr/>
              </a:pPr>
              <a:t>6/9/2017</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CCD46F13-8DFB-4768-967E-DA2EF8EA01E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600200"/>
            <a:ext cx="7772400" cy="1829761"/>
          </a:xfrm>
        </p:spPr>
        <p:txBody>
          <a:bodyPr>
            <a:noAutofit/>
          </a:bodyPr>
          <a:lstStyle/>
          <a:p>
            <a:pPr algn="l"/>
            <a:r>
              <a:rPr lang="en-US" sz="4000" dirty="0" smtClean="0">
                <a:effectLst/>
                <a:latin typeface="Times New Roman" pitchFamily="18" charset="0"/>
                <a:cs typeface="Times New Roman" pitchFamily="18" charset="0"/>
              </a:rPr>
              <a:t>MFY Legal Services and the Coalition of Institutionalized Aged &amp; Disabled:</a:t>
            </a:r>
            <a:endParaRPr lang="en-US" sz="4000" dirty="0">
              <a:effectLst/>
              <a:latin typeface="Times New Roman" pitchFamily="18" charset="0"/>
              <a:cs typeface="Times New Roman" pitchFamily="18" charset="0"/>
            </a:endParaRPr>
          </a:p>
        </p:txBody>
      </p:sp>
      <p:sp>
        <p:nvSpPr>
          <p:cNvPr id="3" name="Subtitle 2"/>
          <p:cNvSpPr>
            <a:spLocks noGrp="1"/>
          </p:cNvSpPr>
          <p:nvPr>
            <p:ph type="subTitle" idx="1"/>
          </p:nvPr>
        </p:nvSpPr>
        <p:spPr>
          <a:xfrm>
            <a:off x="228600" y="3352800"/>
            <a:ext cx="7772400" cy="1199704"/>
          </a:xfrm>
        </p:spPr>
        <p:txBody>
          <a:bodyPr>
            <a:noAutofit/>
          </a:bodyPr>
          <a:lstStyle/>
          <a:p>
            <a:pPr algn="l"/>
            <a:r>
              <a:rPr lang="en-US" sz="2500" b="1" dirty="0" smtClean="0">
                <a:latin typeface="Times New Roman" pitchFamily="18" charset="0"/>
                <a:cs typeface="Times New Roman" pitchFamily="18" charset="0"/>
              </a:rPr>
              <a:t>25 Years of Advocating for Adult Home Residents</a:t>
            </a:r>
          </a:p>
          <a:p>
            <a:r>
              <a:rPr lang="en-US" sz="2500" dirty="0" smtClean="0">
                <a:latin typeface="Times New Roman" pitchFamily="18" charset="0"/>
                <a:cs typeface="Times New Roman" pitchFamily="18" charset="0"/>
              </a:rPr>
              <a:t> </a:t>
            </a:r>
            <a:endParaRPr lang="en-US" sz="2500" dirty="0">
              <a:latin typeface="Times New Roman" pitchFamily="18" charset="0"/>
              <a:cs typeface="Times New Roman" pitchFamily="18" charset="0"/>
            </a:endParaRPr>
          </a:p>
        </p:txBody>
      </p:sp>
      <p:pic>
        <p:nvPicPr>
          <p:cNvPr id="4" name="Picture 3"/>
          <p:cNvPicPr/>
          <p:nvPr/>
        </p:nvPicPr>
        <p:blipFill>
          <a:blip r:embed="rId2" cstate="print"/>
          <a:srcRect/>
          <a:stretch>
            <a:fillRect/>
          </a:stretch>
        </p:blipFill>
        <p:spPr bwMode="auto">
          <a:xfrm>
            <a:off x="7391400" y="0"/>
            <a:ext cx="1752600" cy="1816100"/>
          </a:xfrm>
          <a:prstGeom prst="rect">
            <a:avLst/>
          </a:prstGeom>
          <a:noFill/>
          <a:ln w="9525">
            <a:noFill/>
            <a:miter lim="800000"/>
            <a:headEnd/>
            <a:tailEnd/>
          </a:ln>
        </p:spPr>
      </p:pic>
      <p:pic>
        <p:nvPicPr>
          <p:cNvPr id="6" name="Picture 5" descr="S:\Kevin\AHAP\Justice Center\2017 Meeting wiith JC\CIADLog3.jpg"/>
          <p:cNvPicPr>
            <a:picLocks noChangeAspect="1" noChangeArrowheads="1"/>
          </p:cNvPicPr>
          <p:nvPr/>
        </p:nvPicPr>
        <p:blipFill>
          <a:blip r:embed="rId3" cstate="print"/>
          <a:srcRect/>
          <a:stretch>
            <a:fillRect/>
          </a:stretch>
        </p:blipFill>
        <p:spPr bwMode="auto">
          <a:xfrm>
            <a:off x="0" y="4191000"/>
            <a:ext cx="9144000" cy="74676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Group Home Where Man Died in Fire Was Closed to New Arrivals</a:t>
            </a:r>
            <a:r>
              <a:rPr lang="en-US" sz="4000" dirty="0" smtClean="0">
                <a:solidFill>
                  <a:schemeClr val="tx1"/>
                </a:solidFill>
                <a:effectLst/>
                <a:latin typeface="Times New Roman" pitchFamily="18" charset="0"/>
                <a:cs typeface="Times New Roman" pitchFamily="18" charset="0"/>
              </a:rPr>
              <a:t/>
            </a:r>
            <a:br>
              <a:rPr lang="en-US" sz="4000" dirty="0" smtClean="0">
                <a:solidFill>
                  <a:schemeClr val="tx1"/>
                </a:solidFill>
                <a:effectLst/>
                <a:latin typeface="Times New Roman" pitchFamily="18" charset="0"/>
                <a:cs typeface="Times New Roman" pitchFamily="18" charset="0"/>
              </a:rPr>
            </a:br>
            <a:endParaRPr lang="en-US" sz="4000" dirty="0">
              <a:solidFill>
                <a:schemeClr val="tx1"/>
              </a:solidFill>
              <a:effectLst/>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pPr>
              <a:buNone/>
            </a:pPr>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By Marc </a:t>
            </a:r>
            <a:r>
              <a:rPr lang="en-US" sz="2000" dirty="0" err="1" smtClean="0">
                <a:latin typeface="Times New Roman" pitchFamily="18" charset="0"/>
                <a:cs typeface="Times New Roman" pitchFamily="18" charset="0"/>
              </a:rPr>
              <a:t>Santora</a:t>
            </a:r>
            <a:r>
              <a:rPr lang="en-US" sz="2000" dirty="0" smtClean="0">
                <a:latin typeface="Times New Roman" pitchFamily="18" charset="0"/>
                <a:cs typeface="Times New Roman" pitchFamily="18" charset="0"/>
              </a:rPr>
              <a:t> and Leslie Kaufman, May 10, 2005 </a:t>
            </a: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"There has been a long history of halfhearted and failed attempts by the state to bring enforcement proceedings against Brooklyn Manor," said Jeanette Zelhof, Deputy Director of MFY Legal Services, Inc., an advocacy group for the mentally ill. "It's time to empower residents to bring a proceeding on their own behalf."</a:t>
            </a:r>
          </a:p>
          <a:p>
            <a:endParaRPr lang="en-US" sz="2000" dirty="0">
              <a:latin typeface="Times New Roman" pitchFamily="18" charset="0"/>
              <a:cs typeface="Times New Roman" pitchFamily="18" charset="0"/>
            </a:endParaRPr>
          </a:p>
        </p:txBody>
      </p:sp>
      <p:pic>
        <p:nvPicPr>
          <p:cNvPr id="23554" name="Picture 2" descr="S:\Kevin\AHAP\Justice Center\2017 Meeting wiith JC\Images for accomplishments powerpoint\New-York-Times-Logo.jpg"/>
          <p:cNvPicPr>
            <a:picLocks noChangeAspect="1" noChangeArrowheads="1"/>
          </p:cNvPicPr>
          <p:nvPr/>
        </p:nvPicPr>
        <p:blipFill>
          <a:blip r:embed="rId2" cstate="print"/>
          <a:srcRect/>
          <a:stretch>
            <a:fillRect/>
          </a:stretch>
        </p:blipFill>
        <p:spPr bwMode="auto">
          <a:xfrm>
            <a:off x="228600" y="0"/>
            <a:ext cx="2590801" cy="81772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THEY'RE STEAMED: MENTALLY ILL TENANTS DEMAND AIR CONDITIONING</a:t>
            </a:r>
            <a:r>
              <a:rPr lang="en-US" sz="4000" dirty="0" smtClean="0">
                <a:solidFill>
                  <a:schemeClr val="tx1"/>
                </a:solidFill>
                <a:effectLst/>
                <a:latin typeface="Times New Roman" pitchFamily="18" charset="0"/>
                <a:cs typeface="Times New Roman" pitchFamily="18" charset="0"/>
              </a:rPr>
              <a:t/>
            </a:r>
            <a:br>
              <a:rPr lang="en-US" sz="4000" dirty="0" smtClean="0">
                <a:solidFill>
                  <a:schemeClr val="tx1"/>
                </a:solidFill>
                <a:effectLst/>
                <a:latin typeface="Times New Roman" pitchFamily="18" charset="0"/>
                <a:cs typeface="Times New Roman" pitchFamily="18" charset="0"/>
              </a:rPr>
            </a:br>
            <a:endParaRPr lang="en-US" sz="4000" dirty="0">
              <a:solidFill>
                <a:schemeClr val="tx1"/>
              </a:solidFill>
              <a:effectLst/>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pPr>
              <a:buNone/>
            </a:pPr>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By </a:t>
            </a:r>
            <a:r>
              <a:rPr lang="en-US" sz="2000" dirty="0" err="1" smtClean="0">
                <a:latin typeface="Times New Roman" pitchFamily="18" charset="0"/>
                <a:cs typeface="Times New Roman" pitchFamily="18" charset="0"/>
              </a:rPr>
              <a:t>Cassi</a:t>
            </a:r>
            <a:r>
              <a:rPr lang="en-US" sz="2000" dirty="0" smtClean="0">
                <a:latin typeface="Times New Roman" pitchFamily="18" charset="0"/>
                <a:cs typeface="Times New Roman" pitchFamily="18" charset="0"/>
              </a:rPr>
              <a:t> Feldman, August 5, 2005</a:t>
            </a: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“Since these are state licensed facilities, we strongly believe that it's the state's responsibility to ensure that air conditioning is available to residents free of charge,” said Tanya Kessler, adult home project director at the Coalition of the Institutionalized Aged and Disabled. “The only way that'll happen is if the state funds it.” Kessler estimates that providing air conditioning to the 30,000 residents of adult homes statewide would cost an estimated $7 million. </a:t>
            </a:r>
          </a:p>
          <a:p>
            <a:endParaRPr lang="en-US" sz="2000" dirty="0">
              <a:latin typeface="Times New Roman" pitchFamily="18" charset="0"/>
              <a:cs typeface="Times New Roman" pitchFamily="18" charset="0"/>
            </a:endParaRPr>
          </a:p>
        </p:txBody>
      </p:sp>
      <p:pic>
        <p:nvPicPr>
          <p:cNvPr id="1028" name="Picture 4" descr="http://citylimits.org/wp-content/uploads/2014/10/wide-1170x393-1-1170x393.jpg"/>
          <p:cNvPicPr>
            <a:picLocks noChangeAspect="1" noChangeArrowheads="1"/>
          </p:cNvPicPr>
          <p:nvPr/>
        </p:nvPicPr>
        <p:blipFill>
          <a:blip r:embed="rId2" cstate="print"/>
          <a:srcRect/>
          <a:stretch>
            <a:fillRect/>
          </a:stretch>
        </p:blipFill>
        <p:spPr bwMode="auto">
          <a:xfrm>
            <a:off x="152400" y="0"/>
            <a:ext cx="2268549" cy="762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They Have Beds, but Not the Ones They Want</a:t>
            </a:r>
            <a:endParaRPr lang="en-US" sz="4000" dirty="0">
              <a:solidFill>
                <a:schemeClr val="tx1"/>
              </a:solidFill>
              <a:effectLst/>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pPr>
              <a:buNone/>
            </a:pPr>
            <a:r>
              <a:rPr lang="en-US" sz="2000" dirty="0" smtClean="0">
                <a:latin typeface="Times New Roman" pitchFamily="18" charset="0"/>
                <a:cs typeface="Times New Roman" pitchFamily="18" charset="0"/>
              </a:rPr>
              <a:t>By Jennifer </a:t>
            </a:r>
            <a:r>
              <a:rPr lang="en-US" sz="2000" dirty="0" err="1" smtClean="0">
                <a:latin typeface="Times New Roman" pitchFamily="18" charset="0"/>
                <a:cs typeface="Times New Roman" pitchFamily="18" charset="0"/>
              </a:rPr>
              <a:t>Bleyer</a:t>
            </a:r>
            <a:r>
              <a:rPr lang="en-US" sz="2000" dirty="0" smtClean="0">
                <a:latin typeface="Times New Roman" pitchFamily="18" charset="0"/>
                <a:cs typeface="Times New Roman" pitchFamily="18" charset="0"/>
              </a:rPr>
              <a:t>, December 30, 2007</a:t>
            </a: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Over the summer, Mr. Bloomfield and other members of an advocacy group called the Coalition of Institutionalized Aged and Disabled took steps to dramatize their plight and pressure government to take action. They set up a list of people who are waiting for independent accommodations. A few weeks ago, the number of names on the list passed the 200 mark.  ….</a:t>
            </a:r>
          </a:p>
          <a:p>
            <a:pPr>
              <a:buNone/>
            </a:pPr>
            <a:r>
              <a:rPr lang="en-US" sz="2000" dirty="0" smtClean="0">
                <a:latin typeface="Times New Roman" pitchFamily="18" charset="0"/>
                <a:cs typeface="Times New Roman" pitchFamily="18" charset="0"/>
              </a:rPr>
              <a:t>	According to Geoff Lieberman, the coalition’s executive director, the goal is to prompt the state’s Office of Mental Health to help create more supportive housing specifically for adult-home residents. Sixty units of supportive housing are now in the pipeline — 20 each for Brooklyn, Queens and the Bronx — but, he said, “many more people want to move than 60.”</a:t>
            </a:r>
          </a:p>
          <a:p>
            <a:endParaRPr lang="en-US" sz="2000" dirty="0">
              <a:latin typeface="Times New Roman" pitchFamily="18" charset="0"/>
              <a:cs typeface="Times New Roman" pitchFamily="18" charset="0"/>
            </a:endParaRPr>
          </a:p>
        </p:txBody>
      </p:sp>
      <p:pic>
        <p:nvPicPr>
          <p:cNvPr id="6" name="Picture 2" descr="S:\Kevin\AHAP\Justice Center\2017 Meeting wiith JC\Images for accomplishments powerpoint\New-York-Times-Logo.jpg"/>
          <p:cNvPicPr>
            <a:picLocks noChangeAspect="1" noChangeArrowheads="1"/>
          </p:cNvPicPr>
          <p:nvPr/>
        </p:nvPicPr>
        <p:blipFill>
          <a:blip r:embed="rId2" cstate="print"/>
          <a:srcRect/>
          <a:stretch>
            <a:fillRect/>
          </a:stretch>
        </p:blipFill>
        <p:spPr bwMode="auto">
          <a:xfrm>
            <a:off x="228600" y="1"/>
            <a:ext cx="2590801" cy="6858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State Discriminated Against Mentally Ill, Judge Rules  </a:t>
            </a:r>
            <a:r>
              <a:rPr lang="en-US" sz="2000" b="0" dirty="0" smtClean="0">
                <a:solidFill>
                  <a:schemeClr val="tx1"/>
                </a:solidFill>
                <a:effectLst/>
                <a:latin typeface="Times New Roman" pitchFamily="18" charset="0"/>
                <a:cs typeface="Times New Roman" pitchFamily="18" charset="0"/>
              </a:rPr>
              <a:t>By James Barron, September 8, 2009 </a:t>
            </a: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4000" dirty="0" smtClean="0">
                <a:solidFill>
                  <a:schemeClr val="tx1"/>
                </a:solidFill>
                <a:effectLst/>
                <a:latin typeface="Times New Roman" pitchFamily="18" charset="0"/>
                <a:cs typeface="Times New Roman" pitchFamily="18" charset="0"/>
              </a:rPr>
              <a:t/>
            </a:r>
            <a:br>
              <a:rPr lang="en-US" sz="4000" dirty="0" smtClean="0">
                <a:solidFill>
                  <a:schemeClr val="tx1"/>
                </a:solidFill>
                <a:effectLst/>
                <a:latin typeface="Times New Roman" pitchFamily="18" charset="0"/>
                <a:cs typeface="Times New Roman" pitchFamily="18" charset="0"/>
              </a:rPr>
            </a:br>
            <a:endParaRPr lang="en-US" sz="4000" dirty="0">
              <a:solidFill>
                <a:schemeClr val="tx1"/>
              </a:solidFill>
              <a:effectLst/>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pPr>
              <a:buNone/>
            </a:pPr>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pic>
        <p:nvPicPr>
          <p:cNvPr id="23554" name="Picture 2" descr="S:\Kevin\AHAP\Justice Center\2017 Meeting wiith JC\Images for accomplishments powerpoint\New-York-Times-Logo.jpg"/>
          <p:cNvPicPr>
            <a:picLocks noChangeAspect="1" noChangeArrowheads="1"/>
          </p:cNvPicPr>
          <p:nvPr/>
        </p:nvPicPr>
        <p:blipFill>
          <a:blip r:embed="rId2" cstate="print"/>
          <a:srcRect/>
          <a:stretch>
            <a:fillRect/>
          </a:stretch>
        </p:blipFill>
        <p:spPr bwMode="auto">
          <a:xfrm>
            <a:off x="228600" y="1"/>
            <a:ext cx="2590801" cy="685800"/>
          </a:xfrm>
          <a:prstGeom prst="rect">
            <a:avLst/>
          </a:prstGeom>
          <a:noFill/>
        </p:spPr>
      </p:pic>
      <p:pic>
        <p:nvPicPr>
          <p:cNvPr id="6" name="Picture 5" descr="https://static01.nyt.com/images/2009/09/09/nyregion/mental_600.jpg"/>
          <p:cNvPicPr/>
          <p:nvPr/>
        </p:nvPicPr>
        <p:blipFill>
          <a:blip r:embed="rId3" cstate="print"/>
          <a:srcRect/>
          <a:stretch>
            <a:fillRect/>
          </a:stretch>
        </p:blipFill>
        <p:spPr bwMode="auto">
          <a:xfrm>
            <a:off x="838200" y="1752600"/>
            <a:ext cx="7391400" cy="41910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State Discriminated Against Mentally Ill, Judge Rules </a:t>
            </a:r>
            <a:r>
              <a:rPr lang="en-US" sz="2000" b="0" dirty="0" smtClean="0">
                <a:solidFill>
                  <a:schemeClr val="tx1"/>
                </a:solidFill>
                <a:effectLst/>
                <a:latin typeface="Times New Roman" pitchFamily="18" charset="0"/>
                <a:cs typeface="Times New Roman" pitchFamily="18" charset="0"/>
              </a:rPr>
              <a:t>(continued)</a:t>
            </a:r>
            <a:r>
              <a:rPr lang="en-US" sz="4000" dirty="0" smtClean="0">
                <a:solidFill>
                  <a:schemeClr val="tx1"/>
                </a:solidFill>
                <a:effectLst/>
                <a:latin typeface="Times New Roman" pitchFamily="18" charset="0"/>
                <a:cs typeface="Times New Roman" pitchFamily="18" charset="0"/>
              </a:rPr>
              <a:t/>
            </a:r>
            <a:br>
              <a:rPr lang="en-US" sz="4000" dirty="0" smtClean="0">
                <a:solidFill>
                  <a:schemeClr val="tx1"/>
                </a:solidFill>
                <a:effectLst/>
                <a:latin typeface="Times New Roman" pitchFamily="18" charset="0"/>
                <a:cs typeface="Times New Roman" pitchFamily="18" charset="0"/>
              </a:rPr>
            </a:br>
            <a:endParaRPr lang="en-US" sz="4000" dirty="0">
              <a:solidFill>
                <a:schemeClr val="tx1"/>
              </a:solidFill>
              <a:effectLst/>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pPr>
              <a:buNone/>
            </a:pPr>
            <a:r>
              <a:rPr lang="en-US" sz="2500" dirty="0" smtClean="0">
                <a:latin typeface="Times New Roman" pitchFamily="18" charset="0"/>
                <a:cs typeface="Times New Roman" pitchFamily="18" charset="0"/>
              </a:rPr>
              <a:t>	</a:t>
            </a:r>
          </a:p>
          <a:p>
            <a:pPr>
              <a:buNone/>
            </a:pPr>
            <a:r>
              <a:rPr lang="en-US" sz="2500" dirty="0" smtClean="0">
                <a:latin typeface="Times New Roman" pitchFamily="18" charset="0"/>
                <a:cs typeface="Times New Roman" pitchFamily="18" charset="0"/>
              </a:rPr>
              <a:t>	A judge said the use of adult homes violated federal law. </a:t>
            </a:r>
          </a:p>
          <a:p>
            <a:pPr>
              <a:buNone/>
            </a:pPr>
            <a:r>
              <a:rPr lang="en-US" sz="2500" dirty="0" smtClean="0">
                <a:latin typeface="Times New Roman" pitchFamily="18" charset="0"/>
                <a:cs typeface="Times New Roman" pitchFamily="18" charset="0"/>
              </a:rPr>
              <a:t>	Jeanette Zelhof, the deputy director of MFY Legal Services, one of a number of groups that helped with the legal work in the case, said the decision meant that adult-home residents “will no longer be stigmatized by living in adult homes.”</a:t>
            </a:r>
          </a:p>
          <a:p>
            <a:pPr>
              <a:buNone/>
            </a:pPr>
            <a:r>
              <a:rPr lang="en-US" sz="2500" dirty="0" smtClean="0">
                <a:latin typeface="Times New Roman" pitchFamily="18" charset="0"/>
                <a:cs typeface="Times New Roman" pitchFamily="18" charset="0"/>
              </a:rPr>
              <a:t>	“In their communities,” Ms. Zelhof said, “these homes were seen as psychiatric institutions, and they were run like psychiatric institutions.”</a:t>
            </a:r>
          </a:p>
          <a:p>
            <a:endParaRPr lang="en-US" sz="2000" dirty="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52400"/>
            <a:ext cx="8229600" cy="1143000"/>
          </a:xfrm>
        </p:spPr>
        <p:txBody>
          <a:bodyPr>
            <a:noAutofit/>
          </a:bodyPr>
          <a:lstStyle/>
          <a:p>
            <a:r>
              <a:rPr lang="en-US" sz="3000" dirty="0" smtClean="0">
                <a:solidFill>
                  <a:schemeClr val="tx1"/>
                </a:solidFill>
                <a:effectLst/>
                <a:latin typeface="Times New Roman" pitchFamily="18" charset="0"/>
                <a:cs typeface="Times New Roman" pitchFamily="18" charset="0"/>
              </a:rPr>
              <a:t>Judge: Mentally Ill Should Move Homes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to Neighborhoods</a:t>
            </a:r>
            <a:endParaRPr lang="en-US" sz="4000" dirty="0">
              <a:solidFill>
                <a:schemeClr val="tx1"/>
              </a:solidFill>
              <a:effectLst/>
              <a:latin typeface="Times New Roman" pitchFamily="18" charset="0"/>
              <a:cs typeface="Times New Roman" pitchFamily="18" charset="0"/>
            </a:endParaRPr>
          </a:p>
        </p:txBody>
      </p:sp>
      <p:sp>
        <p:nvSpPr>
          <p:cNvPr id="5" name="Content Placeholder 4"/>
          <p:cNvSpPr>
            <a:spLocks noGrp="1"/>
          </p:cNvSpPr>
          <p:nvPr>
            <p:ph idx="1"/>
          </p:nvPr>
        </p:nvSpPr>
        <p:spPr>
          <a:xfrm>
            <a:off x="76200" y="1295400"/>
            <a:ext cx="8229600" cy="4525963"/>
          </a:xfrm>
        </p:spPr>
        <p:txBody>
          <a:bodyPr>
            <a:noAutofit/>
          </a:bodyPr>
          <a:lstStyle/>
          <a:p>
            <a:pPr>
              <a:buNone/>
            </a:pPr>
            <a:r>
              <a:rPr lang="en-US" sz="2000" dirty="0" smtClean="0">
                <a:latin typeface="Times New Roman" pitchFamily="18" charset="0"/>
                <a:cs typeface="Times New Roman" pitchFamily="18" charset="0"/>
              </a:rPr>
              <a:t>By Lauren Cox and ABC NEWS Medical Unit, March 4, 2010</a:t>
            </a:r>
          </a:p>
          <a:p>
            <a:pPr>
              <a:buNone/>
            </a:pP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a:buNone/>
            </a:pPr>
            <a:endParaRPr lang="en-US" sz="2500" dirty="0" smtClean="0">
              <a:latin typeface="Times New Roman" pitchFamily="18" charset="0"/>
              <a:cs typeface="Times New Roman" pitchFamily="18" charset="0"/>
            </a:endParaRPr>
          </a:p>
        </p:txBody>
      </p:sp>
      <p:pic>
        <p:nvPicPr>
          <p:cNvPr id="1026" name="Picture 2" descr="S:\Kevin\AHAP\Justice Center\2017 Meeting wiith JC\abc news logo.png"/>
          <p:cNvPicPr>
            <a:picLocks noChangeAspect="1" noChangeArrowheads="1"/>
          </p:cNvPicPr>
          <p:nvPr/>
        </p:nvPicPr>
        <p:blipFill>
          <a:blip r:embed="rId2" cstate="print"/>
          <a:srcRect l="16000" t="22857" r="16000" b="28571"/>
          <a:stretch>
            <a:fillRect/>
          </a:stretch>
        </p:blipFill>
        <p:spPr bwMode="auto">
          <a:xfrm>
            <a:off x="7315200" y="0"/>
            <a:ext cx="1828800" cy="731522"/>
          </a:xfrm>
          <a:prstGeom prst="rect">
            <a:avLst/>
          </a:prstGeom>
          <a:noFill/>
        </p:spPr>
      </p:pic>
      <p:pic>
        <p:nvPicPr>
          <p:cNvPr id="1027" name="Picture 3" descr="S:\Kevin\AHAP\Justice Center\2017 Meeting wiith JC\ht_dignity_100303_wmain.jpg"/>
          <p:cNvPicPr>
            <a:picLocks noChangeAspect="1" noChangeArrowheads="1"/>
          </p:cNvPicPr>
          <p:nvPr/>
        </p:nvPicPr>
        <p:blipFill>
          <a:blip r:embed="rId3" cstate="print"/>
          <a:srcRect/>
          <a:stretch>
            <a:fillRect/>
          </a:stretch>
        </p:blipFill>
        <p:spPr bwMode="auto">
          <a:xfrm>
            <a:off x="2612572" y="2133600"/>
            <a:ext cx="6531428" cy="3657600"/>
          </a:xfrm>
          <a:prstGeom prst="rect">
            <a:avLst/>
          </a:prstGeom>
          <a:noFill/>
        </p:spPr>
      </p:pic>
      <p:sp>
        <p:nvSpPr>
          <p:cNvPr id="7" name="TextBox 6"/>
          <p:cNvSpPr txBox="1"/>
          <p:nvPr/>
        </p:nvSpPr>
        <p:spPr>
          <a:xfrm>
            <a:off x="76200" y="2209800"/>
            <a:ext cx="2590800" cy="3600986"/>
          </a:xfrm>
          <a:prstGeom prst="rect">
            <a:avLst/>
          </a:prstGeom>
          <a:noFill/>
        </p:spPr>
        <p:txBody>
          <a:bodyPr wrap="square" rtlCol="0">
            <a:spAutoFit/>
          </a:bodyPr>
          <a:lstStyle/>
          <a:p>
            <a:r>
              <a:rPr lang="en-US" sz="1900" dirty="0" smtClean="0">
                <a:latin typeface="Times New Roman" pitchFamily="18" charset="0"/>
                <a:cs typeface="Times New Roman" pitchFamily="18" charset="0"/>
              </a:rPr>
              <a:t>Residents of Adult Homes speak out in a rally organized by the Coalition of Institutionalized Aged and Disabled (CIAD). CIAD is a non-profit, grassroots organization run by and for adult home and nursing home residents and resident councils. </a:t>
            </a:r>
            <a:endParaRPr lang="en-US" sz="19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Don't go soft on Medicaid fraud</a:t>
            </a:r>
            <a:r>
              <a:rPr lang="en-US" sz="4000" dirty="0" smtClean="0">
                <a:solidFill>
                  <a:schemeClr val="tx1"/>
                </a:solidFill>
                <a:effectLst/>
                <a:latin typeface="Times New Roman" pitchFamily="18" charset="0"/>
                <a:cs typeface="Times New Roman" pitchFamily="18" charset="0"/>
              </a:rPr>
              <a:t/>
            </a:r>
            <a:br>
              <a:rPr lang="en-US" sz="4000" dirty="0" smtClean="0">
                <a:solidFill>
                  <a:schemeClr val="tx1"/>
                </a:solidFill>
                <a:effectLst/>
                <a:latin typeface="Times New Roman" pitchFamily="18" charset="0"/>
                <a:cs typeface="Times New Roman" pitchFamily="18" charset="0"/>
              </a:rPr>
            </a:br>
            <a:endParaRPr lang="en-US" sz="4000" dirty="0">
              <a:solidFill>
                <a:schemeClr val="tx1"/>
              </a:solidFill>
              <a:effectLst/>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By Jeanette Zelhof and Jota Borgmann, September 23, 2011 </a:t>
            </a: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a:t>
            </a:r>
            <a:r>
              <a:rPr lang="en-US" sz="2500" dirty="0" smtClean="0">
                <a:latin typeface="Times New Roman" pitchFamily="18" charset="0"/>
                <a:cs typeface="Times New Roman" pitchFamily="18" charset="0"/>
              </a:rPr>
              <a:t>Reining in Medicaid costs is a top priority in New York. Legislators are pushing for the state to assume county Medicaid costs, which are growing faster than counties can raise property taxes ("State-run Medicaid on table," Sept. 20). It is, therefore, confounding that legislators take the opposite view when it comes to enforcement.</a:t>
            </a:r>
          </a:p>
          <a:p>
            <a:endParaRPr lang="en-US" sz="2000" dirty="0">
              <a:latin typeface="Times New Roman" pitchFamily="18" charset="0"/>
              <a:cs typeface="Times New Roman" pitchFamily="18" charset="0"/>
            </a:endParaRPr>
          </a:p>
        </p:txBody>
      </p:sp>
      <p:pic>
        <p:nvPicPr>
          <p:cNvPr id="39938" name="Picture 2" descr="S:\Kevin\AHAP\Justice Center\2017 Meeting wiith JC\Images for accomplishments powerpoint\times union logo.png"/>
          <p:cNvPicPr>
            <a:picLocks noChangeAspect="1" noChangeArrowheads="1"/>
          </p:cNvPicPr>
          <p:nvPr/>
        </p:nvPicPr>
        <p:blipFill>
          <a:blip r:embed="rId2" cstate="print"/>
          <a:srcRect/>
          <a:stretch>
            <a:fillRect/>
          </a:stretch>
        </p:blipFill>
        <p:spPr bwMode="auto">
          <a:xfrm>
            <a:off x="1" y="1"/>
            <a:ext cx="3124199" cy="106303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Residents sue Coney Island adult home for bedbug infestation and shoddy conditions </a:t>
            </a:r>
            <a:r>
              <a:rPr lang="en-US" sz="4000" dirty="0" smtClean="0">
                <a:solidFill>
                  <a:schemeClr val="tx1"/>
                </a:solidFill>
                <a:effectLst/>
                <a:latin typeface="Times New Roman" pitchFamily="18" charset="0"/>
                <a:cs typeface="Times New Roman" pitchFamily="18" charset="0"/>
              </a:rPr>
              <a:t/>
            </a:r>
            <a:br>
              <a:rPr lang="en-US" sz="4000" dirty="0" smtClean="0">
                <a:solidFill>
                  <a:schemeClr val="tx1"/>
                </a:solidFill>
                <a:effectLst/>
                <a:latin typeface="Times New Roman" pitchFamily="18" charset="0"/>
                <a:cs typeface="Times New Roman" pitchFamily="18" charset="0"/>
              </a:rPr>
            </a:br>
            <a:endParaRPr lang="en-US" sz="4000" dirty="0">
              <a:solidFill>
                <a:schemeClr val="tx1"/>
              </a:solidFill>
              <a:effectLst/>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pPr>
              <a:buNone/>
            </a:pPr>
            <a:r>
              <a:rPr lang="en-US" sz="2000" dirty="0" smtClean="0">
                <a:latin typeface="Times New Roman" pitchFamily="18" charset="0"/>
                <a:cs typeface="Times New Roman" pitchFamily="18" charset="0"/>
              </a:rPr>
              <a:t>B</a:t>
            </a:r>
            <a:r>
              <a:rPr lang="es-ES" sz="2000" dirty="0" smtClean="0">
                <a:latin typeface="Times New Roman" pitchFamily="18" charset="0"/>
                <a:cs typeface="Times New Roman" pitchFamily="18" charset="0"/>
              </a:rPr>
              <a:t>y Mark Morales, </a:t>
            </a:r>
            <a:r>
              <a:rPr lang="es-ES" sz="2000" dirty="0" err="1" smtClean="0">
                <a:latin typeface="Times New Roman" pitchFamily="18" charset="0"/>
                <a:cs typeface="Times New Roman" pitchFamily="18" charset="0"/>
              </a:rPr>
              <a:t>May</a:t>
            </a:r>
            <a:r>
              <a:rPr lang="es-ES" sz="2000" dirty="0" smtClean="0">
                <a:latin typeface="Times New Roman" pitchFamily="18" charset="0"/>
                <a:cs typeface="Times New Roman" pitchFamily="18" charset="0"/>
              </a:rPr>
              <a:t> 8, 2012</a:t>
            </a:r>
          </a:p>
          <a:p>
            <a:pPr>
              <a:buNone/>
            </a:pPr>
            <a:endParaRPr lang="es-ES" sz="2000" dirty="0" smtClean="0">
              <a:latin typeface="Times New Roman" pitchFamily="18" charset="0"/>
              <a:cs typeface="Times New Roman" pitchFamily="18" charset="0"/>
            </a:endParaRPr>
          </a:p>
          <a:p>
            <a:pPr>
              <a:buNone/>
            </a:pPr>
            <a:endParaRPr lang="es-ES" sz="2000" dirty="0" smtClean="0">
              <a:latin typeface="Times New Roman" pitchFamily="18" charset="0"/>
              <a:cs typeface="Times New Roman" pitchFamily="18" charset="0"/>
            </a:endParaRPr>
          </a:p>
          <a:p>
            <a:pPr>
              <a:buNone/>
            </a:pPr>
            <a:endParaRPr lang="es-ES" sz="2000" dirty="0" smtClean="0">
              <a:latin typeface="Times New Roman" pitchFamily="18" charset="0"/>
              <a:cs typeface="Times New Roman" pitchFamily="18" charset="0"/>
            </a:endParaRPr>
          </a:p>
          <a:p>
            <a:pPr>
              <a:buNone/>
            </a:pPr>
            <a:endParaRPr lang="es-ES" sz="2000" dirty="0" smtClean="0">
              <a:latin typeface="Times New Roman" pitchFamily="18" charset="0"/>
              <a:cs typeface="Times New Roman" pitchFamily="18" charset="0"/>
            </a:endParaRPr>
          </a:p>
          <a:p>
            <a:pPr>
              <a:buNone/>
            </a:pPr>
            <a:endParaRPr lang="es-ES" sz="2000" dirty="0" smtClean="0">
              <a:latin typeface="Times New Roman" pitchFamily="18" charset="0"/>
              <a:cs typeface="Times New Roman" pitchFamily="18" charset="0"/>
            </a:endParaRPr>
          </a:p>
          <a:p>
            <a:pPr>
              <a:buNone/>
            </a:pPr>
            <a:endParaRPr lang="es-ES" sz="2000" dirty="0" smtClean="0">
              <a:latin typeface="Times New Roman" pitchFamily="18" charset="0"/>
              <a:cs typeface="Times New Roman" pitchFamily="18" charset="0"/>
            </a:endParaRPr>
          </a:p>
          <a:p>
            <a:pPr>
              <a:buNone/>
            </a:pPr>
            <a:endParaRPr lang="es-ES" sz="2000" dirty="0" smtClean="0">
              <a:latin typeface="Times New Roman" pitchFamily="18" charset="0"/>
              <a:cs typeface="Times New Roman" pitchFamily="18" charset="0"/>
            </a:endParaRPr>
          </a:p>
          <a:p>
            <a:pPr>
              <a:buNone/>
            </a:pPr>
            <a:endParaRPr lang="es-ES" sz="2000" dirty="0" smtClean="0">
              <a:latin typeface="Times New Roman" pitchFamily="18" charset="0"/>
              <a:cs typeface="Times New Roman" pitchFamily="18" charset="0"/>
            </a:endParaRPr>
          </a:p>
          <a:p>
            <a:pPr>
              <a:buNone/>
            </a:pPr>
            <a:endParaRPr lang="es-ES" sz="2000" dirty="0" smtClean="0">
              <a:latin typeface="Times New Roman" pitchFamily="18" charset="0"/>
              <a:cs typeface="Times New Roman" pitchFamily="18" charset="0"/>
            </a:endParaRPr>
          </a:p>
          <a:p>
            <a:pPr>
              <a:buNone/>
            </a:pPr>
            <a:endParaRPr lang="es-ES" sz="2000" dirty="0" smtClean="0">
              <a:latin typeface="Times New Roman" pitchFamily="18" charset="0"/>
              <a:cs typeface="Times New Roman" pitchFamily="18" charset="0"/>
            </a:endParaRPr>
          </a:p>
          <a:p>
            <a:pPr>
              <a:buNone/>
            </a:pPr>
            <a:endParaRPr lang="en-US" sz="1500" dirty="0" smtClean="0">
              <a:latin typeface="Times New Roman" pitchFamily="18" charset="0"/>
              <a:cs typeface="Times New Roman" pitchFamily="18" charset="0"/>
            </a:endParaRPr>
          </a:p>
          <a:p>
            <a:pPr>
              <a:buNone/>
            </a:pPr>
            <a:endParaRPr lang="en-US" sz="1500" dirty="0" smtClean="0">
              <a:latin typeface="Times New Roman" pitchFamily="18" charset="0"/>
              <a:cs typeface="Times New Roman" pitchFamily="18" charset="0"/>
            </a:endParaRPr>
          </a:p>
          <a:p>
            <a:pPr>
              <a:buNone/>
            </a:pPr>
            <a:r>
              <a:rPr lang="en-US" sz="1500" dirty="0" smtClean="0">
                <a:latin typeface="Times New Roman" pitchFamily="18" charset="0"/>
                <a:cs typeface="Times New Roman" pitchFamily="18" charset="0"/>
              </a:rPr>
              <a:t>	</a:t>
            </a:r>
          </a:p>
          <a:p>
            <a:pPr>
              <a:buNone/>
            </a:pPr>
            <a:endParaRPr lang="en-US" sz="2000" dirty="0" smtClean="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p:txBody>
      </p:sp>
      <p:pic>
        <p:nvPicPr>
          <p:cNvPr id="40962" name="Picture 2" descr="S:\Kevin\AHAP\Justice Center\2017 Meeting wiith JC\Images for accomplishments powerpoint\Daily news logo.png"/>
          <p:cNvPicPr>
            <a:picLocks noChangeAspect="1" noChangeArrowheads="1"/>
          </p:cNvPicPr>
          <p:nvPr/>
        </p:nvPicPr>
        <p:blipFill>
          <a:blip r:embed="rId2" cstate="print"/>
          <a:srcRect t="35200" b="41600"/>
          <a:stretch>
            <a:fillRect/>
          </a:stretch>
        </p:blipFill>
        <p:spPr bwMode="auto">
          <a:xfrm>
            <a:off x="152400" y="0"/>
            <a:ext cx="3200400" cy="545736"/>
          </a:xfrm>
          <a:prstGeom prst="rect">
            <a:avLst/>
          </a:prstGeom>
          <a:noFill/>
        </p:spPr>
      </p:pic>
      <p:pic>
        <p:nvPicPr>
          <p:cNvPr id="6" name="Picture 5" descr="Norman Bloomfield, 64, is one of the plaintiffs suing Surf Manor Home for Adults in Coney Island for terrible living conditions. Photographed in front of the home. (Pearl Gabel for New York Daily News)"/>
          <p:cNvPicPr/>
          <p:nvPr/>
        </p:nvPicPr>
        <p:blipFill>
          <a:blip r:embed="rId3" cstate="print"/>
          <a:srcRect/>
          <a:stretch>
            <a:fillRect/>
          </a:stretch>
        </p:blipFill>
        <p:spPr bwMode="auto">
          <a:xfrm>
            <a:off x="228600" y="1981200"/>
            <a:ext cx="4724400" cy="3619500"/>
          </a:xfrm>
          <a:prstGeom prst="rect">
            <a:avLst/>
          </a:prstGeom>
          <a:noFill/>
          <a:ln w="9525">
            <a:noFill/>
            <a:miter lim="800000"/>
            <a:headEnd/>
            <a:tailEnd/>
          </a:ln>
        </p:spPr>
      </p:pic>
      <p:sp>
        <p:nvSpPr>
          <p:cNvPr id="9" name="TextBox 8"/>
          <p:cNvSpPr txBox="1"/>
          <p:nvPr/>
        </p:nvSpPr>
        <p:spPr>
          <a:xfrm>
            <a:off x="5181600" y="1981200"/>
            <a:ext cx="3581400" cy="3554819"/>
          </a:xfrm>
          <a:prstGeom prst="rect">
            <a:avLst/>
          </a:prstGeom>
          <a:noFill/>
        </p:spPr>
        <p:txBody>
          <a:bodyPr wrap="square" rtlCol="0">
            <a:spAutoFit/>
          </a:bodyPr>
          <a:lstStyle/>
          <a:p>
            <a:r>
              <a:rPr lang="en-US" sz="2500" dirty="0" smtClean="0">
                <a:latin typeface="Times New Roman" pitchFamily="18" charset="0"/>
                <a:cs typeface="Times New Roman" pitchFamily="18" charset="0"/>
              </a:rPr>
              <a:t>Norman Bloomfield, 64, is one of the plaintiffs suing Surf Manor Home for Adults in Coney Island for terrible living conditions. Photographed in front of the home. (Pearl Gabel for New York Daily News)</a:t>
            </a:r>
            <a:endParaRPr lang="en-US" sz="25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33400"/>
            <a:ext cx="8229600" cy="1143000"/>
          </a:xfrm>
        </p:spPr>
        <p:txBody>
          <a:bodyPr>
            <a:noAutofit/>
          </a:bodyPr>
          <a:lstStyle/>
          <a:p>
            <a:r>
              <a:rPr lang="en-US" sz="2500" dirty="0" smtClean="0">
                <a:solidFill>
                  <a:schemeClr val="tx1"/>
                </a:solidFill>
                <a:effectLst/>
                <a:latin typeface="Times New Roman" pitchFamily="18" charset="0"/>
                <a:cs typeface="Times New Roman" pitchFamily="18" charset="0"/>
              </a:rPr>
              <a:t/>
            </a:r>
            <a:br>
              <a:rPr lang="en-US" sz="2500" dirty="0" smtClean="0">
                <a:solidFill>
                  <a:schemeClr val="tx1"/>
                </a:solidFill>
                <a:effectLst/>
                <a:latin typeface="Times New Roman" pitchFamily="18" charset="0"/>
                <a:cs typeface="Times New Roman" pitchFamily="18" charset="0"/>
              </a:rPr>
            </a:br>
            <a:r>
              <a:rPr lang="en-US" sz="2500" dirty="0" smtClean="0">
                <a:solidFill>
                  <a:schemeClr val="tx1"/>
                </a:solidFill>
                <a:effectLst/>
                <a:latin typeface="Times New Roman" pitchFamily="18" charset="0"/>
                <a:cs typeface="Times New Roman" pitchFamily="18" charset="0"/>
              </a:rPr>
              <a:t/>
            </a:r>
            <a:br>
              <a:rPr lang="en-US" sz="2500" dirty="0" smtClean="0">
                <a:solidFill>
                  <a:schemeClr val="tx1"/>
                </a:solidFill>
                <a:effectLst/>
                <a:latin typeface="Times New Roman" pitchFamily="18" charset="0"/>
                <a:cs typeface="Times New Roman" pitchFamily="18" charset="0"/>
              </a:rPr>
            </a:br>
            <a:r>
              <a:rPr lang="en-US" sz="2800" dirty="0" smtClean="0">
                <a:solidFill>
                  <a:schemeClr val="tx1"/>
                </a:solidFill>
                <a:effectLst/>
                <a:latin typeface="Times New Roman" pitchFamily="18" charset="0"/>
                <a:cs typeface="Times New Roman" pitchFamily="18" charset="0"/>
              </a:rPr>
              <a:t>Hundreds of elderly and disabled New Yorkers evacuated during Hurricane Sandy are still homeless </a:t>
            </a:r>
            <a:r>
              <a:rPr lang="en-US" sz="2500" dirty="0" smtClean="0">
                <a:solidFill>
                  <a:schemeClr val="tx1"/>
                </a:solidFill>
                <a:effectLst/>
                <a:latin typeface="Times New Roman" pitchFamily="18" charset="0"/>
                <a:cs typeface="Times New Roman" pitchFamily="18" charset="0"/>
              </a:rPr>
              <a:t/>
            </a:r>
            <a:br>
              <a:rPr lang="en-US" sz="2500" dirty="0" smtClean="0">
                <a:solidFill>
                  <a:schemeClr val="tx1"/>
                </a:solidFill>
                <a:effectLst/>
                <a:latin typeface="Times New Roman" pitchFamily="18" charset="0"/>
                <a:cs typeface="Times New Roman" pitchFamily="18" charset="0"/>
              </a:rPr>
            </a:br>
            <a:r>
              <a:rPr lang="en-US" sz="2000" b="0" dirty="0" smtClean="0">
                <a:solidFill>
                  <a:schemeClr val="tx1"/>
                </a:solidFill>
                <a:effectLst/>
                <a:latin typeface="Times New Roman" pitchFamily="18" charset="0"/>
                <a:cs typeface="Times New Roman" pitchFamily="18" charset="0"/>
              </a:rPr>
              <a:t>By</a:t>
            </a:r>
            <a:r>
              <a:rPr lang="en-US" sz="2500" b="0" dirty="0" smtClean="0">
                <a:solidFill>
                  <a:schemeClr val="tx1"/>
                </a:solidFill>
                <a:effectLst/>
                <a:latin typeface="Times New Roman" pitchFamily="18" charset="0"/>
                <a:cs typeface="Times New Roman" pitchFamily="18" charset="0"/>
              </a:rPr>
              <a:t> </a:t>
            </a:r>
            <a:r>
              <a:rPr lang="en-US" sz="2000" b="0" dirty="0" smtClean="0">
                <a:solidFill>
                  <a:schemeClr val="tx1"/>
                </a:solidFill>
                <a:effectLst/>
                <a:latin typeface="Times New Roman" pitchFamily="18" charset="0"/>
                <a:cs typeface="Times New Roman" pitchFamily="18" charset="0"/>
              </a:rPr>
              <a:t>The AP, December 26, 2012</a:t>
            </a:r>
            <a:r>
              <a:rPr lang="en-US" sz="2500" dirty="0" smtClean="0">
                <a:solidFill>
                  <a:schemeClr val="tx1"/>
                </a:solidFill>
                <a:effectLst/>
                <a:latin typeface="Times New Roman" pitchFamily="18" charset="0"/>
                <a:cs typeface="Times New Roman" pitchFamily="18" charset="0"/>
              </a:rPr>
              <a:t/>
            </a:r>
            <a:br>
              <a:rPr lang="en-US" sz="2500" dirty="0" smtClean="0">
                <a:solidFill>
                  <a:schemeClr val="tx1"/>
                </a:solidFill>
                <a:effectLst/>
                <a:latin typeface="Times New Roman" pitchFamily="18" charset="0"/>
                <a:cs typeface="Times New Roman" pitchFamily="18" charset="0"/>
              </a:rPr>
            </a:br>
            <a:r>
              <a:rPr lang="en-US" sz="2500" dirty="0" smtClean="0">
                <a:solidFill>
                  <a:schemeClr val="tx1"/>
                </a:solidFill>
                <a:effectLst/>
                <a:latin typeface="Times New Roman" pitchFamily="18" charset="0"/>
                <a:cs typeface="Times New Roman" pitchFamily="18" charset="0"/>
              </a:rPr>
              <a:t/>
            </a:r>
            <a:br>
              <a:rPr lang="en-US" sz="2500" dirty="0" smtClean="0">
                <a:solidFill>
                  <a:schemeClr val="tx1"/>
                </a:solidFill>
                <a:effectLst/>
                <a:latin typeface="Times New Roman" pitchFamily="18" charset="0"/>
                <a:cs typeface="Times New Roman" pitchFamily="18" charset="0"/>
              </a:rPr>
            </a:br>
            <a:endParaRPr lang="en-US" sz="2500" dirty="0">
              <a:solidFill>
                <a:schemeClr val="tx1"/>
              </a:solidFill>
              <a:effectLst/>
              <a:latin typeface="Times New Roman" pitchFamily="18" charset="0"/>
              <a:cs typeface="Times New Roman" pitchFamily="18" charset="0"/>
            </a:endParaRPr>
          </a:p>
        </p:txBody>
      </p:sp>
      <p:sp>
        <p:nvSpPr>
          <p:cNvPr id="5" name="Content Placeholder 4"/>
          <p:cNvSpPr>
            <a:spLocks noGrp="1"/>
          </p:cNvSpPr>
          <p:nvPr>
            <p:ph idx="1"/>
          </p:nvPr>
        </p:nvSpPr>
        <p:spPr>
          <a:xfrm>
            <a:off x="457200" y="1600200"/>
            <a:ext cx="8229600" cy="4525963"/>
          </a:xfrm>
        </p:spPr>
        <p:txBody>
          <a:bodyPr>
            <a:noAutofit/>
          </a:bodyPr>
          <a:lstStyle/>
          <a:p>
            <a:pPr>
              <a:buNone/>
            </a:pPr>
            <a:endParaRPr lang="es-ES" sz="2000" dirty="0" smtClean="0">
              <a:latin typeface="Times New Roman" pitchFamily="18" charset="0"/>
              <a:cs typeface="Times New Roman" pitchFamily="18" charset="0"/>
            </a:endParaRPr>
          </a:p>
          <a:p>
            <a:pPr>
              <a:buNone/>
            </a:pPr>
            <a:endParaRPr lang="es-ES" sz="2000" dirty="0" smtClean="0">
              <a:latin typeface="Times New Roman" pitchFamily="18" charset="0"/>
              <a:cs typeface="Times New Roman" pitchFamily="18" charset="0"/>
            </a:endParaRPr>
          </a:p>
          <a:p>
            <a:pPr>
              <a:buNone/>
            </a:pPr>
            <a:endParaRPr lang="es-ES" sz="2000" dirty="0" smtClean="0">
              <a:latin typeface="Times New Roman" pitchFamily="18" charset="0"/>
              <a:cs typeface="Times New Roman" pitchFamily="18" charset="0"/>
            </a:endParaRPr>
          </a:p>
          <a:p>
            <a:pPr>
              <a:buNone/>
            </a:pPr>
            <a:endParaRPr lang="es-ES" sz="2000" dirty="0" smtClean="0">
              <a:latin typeface="Times New Roman" pitchFamily="18" charset="0"/>
              <a:cs typeface="Times New Roman" pitchFamily="18" charset="0"/>
            </a:endParaRPr>
          </a:p>
          <a:p>
            <a:pPr>
              <a:buNone/>
            </a:pPr>
            <a:endParaRPr lang="es-ES" sz="2000" dirty="0" smtClean="0">
              <a:latin typeface="Times New Roman" pitchFamily="18" charset="0"/>
              <a:cs typeface="Times New Roman" pitchFamily="18" charset="0"/>
            </a:endParaRPr>
          </a:p>
          <a:p>
            <a:pPr>
              <a:buNone/>
            </a:pPr>
            <a:endParaRPr lang="es-ES" sz="2000" dirty="0" smtClean="0">
              <a:latin typeface="Times New Roman" pitchFamily="18" charset="0"/>
              <a:cs typeface="Times New Roman" pitchFamily="18" charset="0"/>
            </a:endParaRPr>
          </a:p>
          <a:p>
            <a:pPr>
              <a:buNone/>
            </a:pPr>
            <a:endParaRPr lang="es-ES" sz="2000" dirty="0" smtClean="0">
              <a:latin typeface="Times New Roman" pitchFamily="18" charset="0"/>
              <a:cs typeface="Times New Roman" pitchFamily="18" charset="0"/>
            </a:endParaRPr>
          </a:p>
          <a:p>
            <a:pPr>
              <a:buNone/>
            </a:pPr>
            <a:endParaRPr lang="es-ES" sz="2000" dirty="0" smtClean="0">
              <a:latin typeface="Times New Roman" pitchFamily="18" charset="0"/>
              <a:cs typeface="Times New Roman" pitchFamily="18" charset="0"/>
            </a:endParaRPr>
          </a:p>
          <a:p>
            <a:pPr>
              <a:buNone/>
            </a:pPr>
            <a:endParaRPr lang="es-ES" sz="2000" dirty="0" smtClean="0">
              <a:latin typeface="Times New Roman" pitchFamily="18" charset="0"/>
              <a:cs typeface="Times New Roman" pitchFamily="18" charset="0"/>
            </a:endParaRPr>
          </a:p>
          <a:p>
            <a:pPr>
              <a:buNone/>
            </a:pPr>
            <a:endParaRPr lang="es-ES" sz="2000" dirty="0" smtClean="0">
              <a:latin typeface="Times New Roman" pitchFamily="18" charset="0"/>
              <a:cs typeface="Times New Roman" pitchFamily="18" charset="0"/>
            </a:endParaRPr>
          </a:p>
          <a:p>
            <a:pPr>
              <a:buNone/>
            </a:pPr>
            <a:endParaRPr lang="es-ES" sz="2000" dirty="0" smtClean="0">
              <a:latin typeface="Times New Roman" pitchFamily="18" charset="0"/>
              <a:cs typeface="Times New Roman" pitchFamily="18" charset="0"/>
            </a:endParaRPr>
          </a:p>
          <a:p>
            <a:pPr>
              <a:buNone/>
            </a:pPr>
            <a:endParaRPr lang="es-ES" sz="2000" dirty="0" smtClean="0">
              <a:latin typeface="Times New Roman" pitchFamily="18" charset="0"/>
              <a:cs typeface="Times New Roman" pitchFamily="18" charset="0"/>
            </a:endParaRPr>
          </a:p>
          <a:p>
            <a:pPr>
              <a:buNone/>
            </a:pPr>
            <a:endParaRPr lang="en-US" sz="1500" dirty="0" smtClean="0">
              <a:latin typeface="Times New Roman" pitchFamily="18" charset="0"/>
              <a:cs typeface="Times New Roman" pitchFamily="18" charset="0"/>
            </a:endParaRPr>
          </a:p>
          <a:p>
            <a:pPr>
              <a:buNone/>
            </a:pPr>
            <a:endParaRPr lang="en-US" sz="1500" dirty="0" smtClean="0">
              <a:latin typeface="Times New Roman" pitchFamily="18" charset="0"/>
              <a:cs typeface="Times New Roman" pitchFamily="18" charset="0"/>
            </a:endParaRPr>
          </a:p>
          <a:p>
            <a:pPr>
              <a:buNone/>
            </a:pPr>
            <a:r>
              <a:rPr lang="en-US" sz="1500" dirty="0" smtClean="0">
                <a:latin typeface="Times New Roman" pitchFamily="18" charset="0"/>
                <a:cs typeface="Times New Roman" pitchFamily="18" charset="0"/>
              </a:rPr>
              <a:t>	</a:t>
            </a:r>
          </a:p>
          <a:p>
            <a:pPr>
              <a:buNone/>
            </a:pPr>
            <a:endParaRPr lang="en-US" sz="2000" dirty="0" smtClean="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p:txBody>
      </p:sp>
      <p:pic>
        <p:nvPicPr>
          <p:cNvPr id="40962" name="Picture 2" descr="S:\Kevin\AHAP\Justice Center\2017 Meeting wiith JC\Images for accomplishments powerpoint\Daily news logo.png"/>
          <p:cNvPicPr>
            <a:picLocks noChangeAspect="1" noChangeArrowheads="1"/>
          </p:cNvPicPr>
          <p:nvPr/>
        </p:nvPicPr>
        <p:blipFill>
          <a:blip r:embed="rId2" cstate="print"/>
          <a:srcRect t="35200" b="41600"/>
          <a:stretch>
            <a:fillRect/>
          </a:stretch>
        </p:blipFill>
        <p:spPr bwMode="auto">
          <a:xfrm>
            <a:off x="152400" y="0"/>
            <a:ext cx="2971800" cy="506755"/>
          </a:xfrm>
          <a:prstGeom prst="rect">
            <a:avLst/>
          </a:prstGeom>
          <a:noFill/>
        </p:spPr>
      </p:pic>
      <p:sp>
        <p:nvSpPr>
          <p:cNvPr id="9" name="TextBox 8"/>
          <p:cNvSpPr txBox="1"/>
          <p:nvPr/>
        </p:nvSpPr>
        <p:spPr>
          <a:xfrm>
            <a:off x="152400" y="1905000"/>
            <a:ext cx="3581400" cy="3785652"/>
          </a:xfrm>
          <a:prstGeom prst="rect">
            <a:avLst/>
          </a:prstGeom>
          <a:noFill/>
        </p:spPr>
        <p:txBody>
          <a:bodyPr wrap="square" rtlCol="0">
            <a:spAutoFit/>
          </a:bodyPr>
          <a:lstStyle/>
          <a:p>
            <a:r>
              <a:rPr lang="en-US" sz="2000" dirty="0" smtClean="0">
                <a:latin typeface="Times New Roman" pitchFamily="18" charset="0"/>
                <a:cs typeface="Times New Roman" pitchFamily="18" charset="0"/>
              </a:rPr>
              <a:t>Geoff Lieberman, executive director of the Coalition of Institutionalized Aged and Disabled, an advocacy group, said finding facilities to accept displaced people in a disaster is a challenge.</a:t>
            </a:r>
          </a:p>
          <a:p>
            <a:r>
              <a:rPr lang="en-US" sz="2000" dirty="0" smtClean="0">
                <a:latin typeface="Times New Roman" pitchFamily="18" charset="0"/>
                <a:cs typeface="Times New Roman" pitchFamily="18" charset="0"/>
              </a:rPr>
              <a:t>"There is no one adult home that has anywhere near the capacity that you really need to safely and comfortably accept 100 or 200 other residents," he said.</a:t>
            </a:r>
            <a:endParaRPr lang="en-US" sz="2000" dirty="0">
              <a:latin typeface="Times New Roman" pitchFamily="18" charset="0"/>
              <a:cs typeface="Times New Roman" pitchFamily="18" charset="0"/>
            </a:endParaRPr>
          </a:p>
        </p:txBody>
      </p:sp>
      <p:pic>
        <p:nvPicPr>
          <p:cNvPr id="43010" name="Picture 2" descr="S:\Kevin\AHAP\Justice Center\2017 Meeting wiith JC\hucles-episcopal-rehabilitation-skilled-nursing-center.jpg"/>
          <p:cNvPicPr>
            <a:picLocks noChangeAspect="1" noChangeArrowheads="1"/>
          </p:cNvPicPr>
          <p:nvPr/>
        </p:nvPicPr>
        <p:blipFill>
          <a:blip r:embed="rId3" cstate="print"/>
          <a:srcRect/>
          <a:stretch>
            <a:fillRect/>
          </a:stretch>
        </p:blipFill>
        <p:spPr bwMode="auto">
          <a:xfrm>
            <a:off x="3870960" y="1828800"/>
            <a:ext cx="5273040" cy="3295650"/>
          </a:xfrm>
          <a:prstGeom prst="rect">
            <a:avLst/>
          </a:prstGeom>
          <a:noFill/>
        </p:spPr>
      </p:pic>
      <p:sp>
        <p:nvSpPr>
          <p:cNvPr id="8" name="TextBox 7"/>
          <p:cNvSpPr txBox="1"/>
          <p:nvPr/>
        </p:nvSpPr>
        <p:spPr>
          <a:xfrm>
            <a:off x="4191000" y="5181600"/>
            <a:ext cx="4724400" cy="1477328"/>
          </a:xfrm>
          <a:prstGeom prst="rect">
            <a:avLst/>
          </a:prstGeom>
          <a:noFill/>
        </p:spPr>
        <p:txBody>
          <a:bodyPr wrap="square" rtlCol="0">
            <a:spAutoFit/>
          </a:bodyPr>
          <a:lstStyle/>
          <a:p>
            <a:r>
              <a:rPr lang="en-US" sz="1500" dirty="0" smtClean="0">
                <a:latin typeface="Times New Roman" pitchFamily="18" charset="0"/>
                <a:cs typeface="Times New Roman" pitchFamily="18" charset="0"/>
              </a:rPr>
              <a:t>The Bishop Henry B. </a:t>
            </a:r>
            <a:r>
              <a:rPr lang="en-US" sz="1500" dirty="0" err="1" smtClean="0">
                <a:latin typeface="Times New Roman" pitchFamily="18" charset="0"/>
                <a:cs typeface="Times New Roman" pitchFamily="18" charset="0"/>
              </a:rPr>
              <a:t>Hucles</a:t>
            </a:r>
            <a:r>
              <a:rPr lang="en-US" sz="1500" dirty="0" smtClean="0">
                <a:latin typeface="Times New Roman" pitchFamily="18" charset="0"/>
                <a:cs typeface="Times New Roman" pitchFamily="18" charset="0"/>
              </a:rPr>
              <a:t> Episcopal Rehabilitation and Skilled Nursing Center in Brooklyn is one of several New York city facilities that took in hundreds of elderly and disabled New Yorkers evacuated from seaside nursing homes and assisted living residences after Superstorm Sandy.  (AP Photo/Kathy </a:t>
            </a:r>
            <a:r>
              <a:rPr lang="en-US" sz="1500" dirty="0" err="1" smtClean="0">
                <a:latin typeface="Times New Roman" pitchFamily="18" charset="0"/>
                <a:cs typeface="Times New Roman" pitchFamily="18" charset="0"/>
              </a:rPr>
              <a:t>Willens</a:t>
            </a:r>
            <a:r>
              <a:rPr lang="en-US" sz="1500" dirty="0" smtClean="0">
                <a:latin typeface="Times New Roman" pitchFamily="18" charset="0"/>
                <a:cs typeface="Times New Roman" pitchFamily="18" charset="0"/>
              </a:rPr>
              <a:t>)</a:t>
            </a:r>
            <a:endParaRPr lang="en-US" sz="15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Residents told to repay aid funds given to them two years ago</a:t>
            </a:r>
            <a:r>
              <a:rPr lang="en-US" sz="4000" dirty="0" smtClean="0">
                <a:solidFill>
                  <a:schemeClr val="tx1"/>
                </a:solidFill>
                <a:effectLst/>
                <a:latin typeface="Times New Roman" pitchFamily="18" charset="0"/>
                <a:cs typeface="Times New Roman" pitchFamily="18" charset="0"/>
              </a:rPr>
              <a:t/>
            </a:r>
            <a:br>
              <a:rPr lang="en-US" sz="4000" dirty="0" smtClean="0">
                <a:solidFill>
                  <a:schemeClr val="tx1"/>
                </a:solidFill>
                <a:effectLst/>
                <a:latin typeface="Times New Roman" pitchFamily="18" charset="0"/>
                <a:cs typeface="Times New Roman" pitchFamily="18" charset="0"/>
              </a:rPr>
            </a:br>
            <a:endParaRPr lang="en-US" sz="4000" dirty="0">
              <a:solidFill>
                <a:schemeClr val="tx1"/>
              </a:solidFill>
              <a:effectLst/>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pPr>
              <a:buNone/>
            </a:pPr>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pPr>
              <a:buNone/>
            </a:pPr>
            <a:r>
              <a:rPr lang="en-US" sz="2500" dirty="0" smtClean="0">
                <a:latin typeface="Times New Roman" pitchFamily="18" charset="0"/>
                <a:cs typeface="Times New Roman" pitchFamily="18" charset="0"/>
              </a:rPr>
              <a:t>By David B. Caruso and Michael </a:t>
            </a:r>
            <a:r>
              <a:rPr lang="en-US" sz="2500" dirty="0" err="1" smtClean="0">
                <a:latin typeface="Times New Roman" pitchFamily="18" charset="0"/>
                <a:cs typeface="Times New Roman" pitchFamily="18" charset="0"/>
              </a:rPr>
              <a:t>Kunzelman</a:t>
            </a:r>
            <a:r>
              <a:rPr lang="en-US" sz="2500" dirty="0" smtClean="0">
                <a:latin typeface="Times New Roman" pitchFamily="18" charset="0"/>
                <a:cs typeface="Times New Roman" pitchFamily="18" charset="0"/>
              </a:rPr>
              <a:t>, </a:t>
            </a:r>
          </a:p>
          <a:p>
            <a:pPr>
              <a:buNone/>
            </a:pPr>
            <a:r>
              <a:rPr lang="en-US" sz="2500" dirty="0" smtClean="0">
                <a:latin typeface="Times New Roman" pitchFamily="18" charset="0"/>
                <a:cs typeface="Times New Roman" pitchFamily="18" charset="0"/>
              </a:rPr>
              <a:t>November 9, 2014</a:t>
            </a: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a:t>
            </a:r>
            <a:r>
              <a:rPr lang="en-US" sz="2500" dirty="0" smtClean="0">
                <a:latin typeface="Times New Roman" pitchFamily="18" charset="0"/>
                <a:cs typeface="Times New Roman" pitchFamily="18" charset="0"/>
              </a:rPr>
              <a:t>Lawyers at MFY Legal Services, a legal aid group that has worked with adult-home residents, have offered to help the Belle Harbor Manor residents with their appeals.</a:t>
            </a:r>
            <a:endParaRPr lang="en-US" sz="2500" dirty="0">
              <a:latin typeface="Times New Roman" pitchFamily="18" charset="0"/>
              <a:cs typeface="Times New Roman" pitchFamily="18" charset="0"/>
            </a:endParaRPr>
          </a:p>
        </p:txBody>
      </p:sp>
      <p:pic>
        <p:nvPicPr>
          <p:cNvPr id="46081" name="Picture 1" descr="S:\Kevin\AHAP\Justice Center\2017 Meeting wiith JC\Images for accomplishments powerpoint\Ny-post-logo.jpg"/>
          <p:cNvPicPr>
            <a:picLocks noChangeAspect="1" noChangeArrowheads="1"/>
          </p:cNvPicPr>
          <p:nvPr/>
        </p:nvPicPr>
        <p:blipFill>
          <a:blip r:embed="rId2" cstate="print"/>
          <a:srcRect/>
          <a:stretch>
            <a:fillRect/>
          </a:stretch>
        </p:blipFill>
        <p:spPr bwMode="auto">
          <a:xfrm>
            <a:off x="152400" y="0"/>
            <a:ext cx="3200400" cy="105613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000" dirty="0" smtClean="0">
                <a:solidFill>
                  <a:schemeClr val="tx1"/>
                </a:solidFill>
                <a:latin typeface="Times New Roman" pitchFamily="18" charset="0"/>
                <a:cs typeface="Times New Roman" pitchFamily="18" charset="0"/>
              </a:rPr>
              <a:t/>
            </a:r>
            <a:br>
              <a:rPr lang="en-US" sz="3000" dirty="0" smtClean="0">
                <a:solidFill>
                  <a:schemeClr val="tx1"/>
                </a:solidFill>
                <a:latin typeface="Times New Roman" pitchFamily="18" charset="0"/>
                <a:cs typeface="Times New Roman" pitchFamily="18" charset="0"/>
              </a:rPr>
            </a:br>
            <a:r>
              <a:rPr lang="en-US" sz="3000" dirty="0" smtClean="0">
                <a:solidFill>
                  <a:schemeClr val="tx1"/>
                </a:solidFill>
                <a:latin typeface="Times New Roman" pitchFamily="18" charset="0"/>
                <a:cs typeface="Times New Roman" pitchFamily="18" charset="0"/>
              </a:rPr>
              <a:t/>
            </a:r>
            <a:br>
              <a:rPr lang="en-US" sz="3000" dirty="0" smtClean="0">
                <a:solidFill>
                  <a:schemeClr val="tx1"/>
                </a:solidFill>
                <a:latin typeface="Times New Roman" pitchFamily="18" charset="0"/>
                <a:cs typeface="Times New Roman" pitchFamily="18" charset="0"/>
              </a:rPr>
            </a:br>
            <a:r>
              <a:rPr lang="en-US" sz="3000" dirty="0" smtClean="0">
                <a:solidFill>
                  <a:schemeClr val="tx1"/>
                </a:solidFill>
                <a:latin typeface="Times New Roman" pitchFamily="18" charset="0"/>
                <a:cs typeface="Times New Roman" pitchFamily="18" charset="0"/>
              </a:rPr>
              <a:t>Judge </a:t>
            </a:r>
            <a:r>
              <a:rPr lang="en-US" sz="3000" dirty="0" smtClean="0">
                <a:solidFill>
                  <a:schemeClr val="tx1"/>
                </a:solidFill>
                <a:effectLst/>
                <a:latin typeface="Times New Roman" pitchFamily="18" charset="0"/>
                <a:cs typeface="Times New Roman" pitchFamily="18" charset="0"/>
              </a:rPr>
              <a:t>Postpones</a:t>
            </a:r>
            <a:r>
              <a:rPr lang="en-US" sz="3000" dirty="0" smtClean="0">
                <a:solidFill>
                  <a:schemeClr val="tx1"/>
                </a:solidFill>
                <a:latin typeface="Times New Roman" pitchFamily="18" charset="0"/>
                <a:cs typeface="Times New Roman" pitchFamily="18" charset="0"/>
              </a:rPr>
              <a:t> Closing of Group Home</a:t>
            </a:r>
            <a:r>
              <a:rPr lang="en-US" sz="4000" dirty="0" smtClean="0">
                <a:solidFill>
                  <a:schemeClr val="tx1"/>
                </a:solidFill>
                <a:latin typeface="Times New Roman" pitchFamily="18" charset="0"/>
                <a:cs typeface="Times New Roman" pitchFamily="18" charset="0"/>
              </a:rPr>
              <a:t/>
            </a:r>
            <a:br>
              <a:rPr lang="en-US" sz="4000" dirty="0" smtClean="0">
                <a:solidFill>
                  <a:schemeClr val="tx1"/>
                </a:solidFill>
                <a:latin typeface="Times New Roman" pitchFamily="18" charset="0"/>
                <a:cs typeface="Times New Roman" pitchFamily="18" charset="0"/>
              </a:rPr>
            </a:br>
            <a:endParaRPr lang="en-US" sz="4000" dirty="0">
              <a:solidFill>
                <a:schemeClr val="tx1"/>
              </a:solidFill>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pPr>
              <a:buNone/>
            </a:pPr>
            <a:r>
              <a:rPr lang="en-US" sz="2000" dirty="0" smtClean="0">
                <a:latin typeface="Times New Roman" pitchFamily="18" charset="0"/>
                <a:cs typeface="Times New Roman" pitchFamily="18" charset="0"/>
              </a:rPr>
              <a:t>By </a:t>
            </a:r>
            <a:r>
              <a:rPr lang="en-US" sz="2000" dirty="0" err="1" smtClean="0">
                <a:latin typeface="Times New Roman" pitchFamily="18" charset="0"/>
                <a:cs typeface="Times New Roman" pitchFamily="18" charset="0"/>
              </a:rPr>
              <a:t>Somini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Sengupta</a:t>
            </a:r>
            <a:r>
              <a:rPr lang="en-US" sz="2000" dirty="0" smtClean="0">
                <a:latin typeface="Times New Roman" pitchFamily="18" charset="0"/>
                <a:cs typeface="Times New Roman" pitchFamily="18" charset="0"/>
              </a:rPr>
              <a:t>, July 1, 2000 </a:t>
            </a: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Lawyers with MFY Legal Services, a nonprofit group that represents the residents, said they were relieved by the judge's order but also worried about whether their clients would receive the best kinds of placements in all the rush.</a:t>
            </a:r>
          </a:p>
          <a:p>
            <a:pPr>
              <a:buNone/>
            </a:pPr>
            <a:r>
              <a:rPr lang="en-US" sz="2000" dirty="0" smtClean="0">
                <a:latin typeface="Times New Roman" pitchFamily="18" charset="0"/>
                <a:cs typeface="Times New Roman" pitchFamily="18" charset="0"/>
              </a:rPr>
              <a:t>	''Given the lack of supported housing for people with mental illness, we are concerned whether appropriate placements'' can be made within three weeks, said Jeanette Zelhof, managing attorney with MFY Legal Services. ''The hasty placements may result in residents leaving the placements because they are not appropriate for them. That's how you contribute to the cycle of the homeless mentally ill.''</a:t>
            </a:r>
          </a:p>
          <a:p>
            <a:endParaRPr lang="en-US" sz="2000" dirty="0">
              <a:latin typeface="Times New Roman" pitchFamily="18" charset="0"/>
              <a:cs typeface="Times New Roman" pitchFamily="18" charset="0"/>
            </a:endParaRPr>
          </a:p>
        </p:txBody>
      </p:sp>
      <p:pic>
        <p:nvPicPr>
          <p:cNvPr id="23554" name="Picture 2" descr="S:\Kevin\AHAP\Justice Center\2017 Meeting wiith JC\Images for accomplishments powerpoint\New-York-Times-Logo.jpg"/>
          <p:cNvPicPr>
            <a:picLocks noChangeAspect="1" noChangeArrowheads="1"/>
          </p:cNvPicPr>
          <p:nvPr/>
        </p:nvPicPr>
        <p:blipFill>
          <a:blip r:embed="rId2" cstate="print"/>
          <a:srcRect/>
          <a:stretch>
            <a:fillRect/>
          </a:stretch>
        </p:blipFill>
        <p:spPr bwMode="auto">
          <a:xfrm>
            <a:off x="228600" y="0"/>
            <a:ext cx="2590801" cy="81772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Medicaid Shift Fuels Rush for Profitable Clients</a:t>
            </a:r>
            <a:r>
              <a:rPr lang="en-US" sz="4000" dirty="0" smtClean="0">
                <a:solidFill>
                  <a:schemeClr val="tx1"/>
                </a:solidFill>
                <a:effectLst/>
                <a:latin typeface="Times New Roman" pitchFamily="18" charset="0"/>
                <a:cs typeface="Times New Roman" pitchFamily="18" charset="0"/>
              </a:rPr>
              <a:t/>
            </a:r>
            <a:br>
              <a:rPr lang="en-US" sz="4000" dirty="0" smtClean="0">
                <a:solidFill>
                  <a:schemeClr val="tx1"/>
                </a:solidFill>
                <a:effectLst/>
                <a:latin typeface="Times New Roman" pitchFamily="18" charset="0"/>
                <a:cs typeface="Times New Roman" pitchFamily="18" charset="0"/>
              </a:rPr>
            </a:br>
            <a:endParaRPr lang="en-US" sz="4000" dirty="0">
              <a:solidFill>
                <a:schemeClr val="tx1"/>
              </a:solidFill>
              <a:effectLst/>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pPr>
              <a:buNone/>
            </a:pPr>
            <a:r>
              <a:rPr lang="de-DE" sz="2000" dirty="0" smtClean="0">
                <a:latin typeface="Times New Roman" pitchFamily="18" charset="0"/>
                <a:cs typeface="Times New Roman" pitchFamily="18" charset="0"/>
              </a:rPr>
              <a:t>By Nina Bernstein, May 8, 2014 </a:t>
            </a:r>
          </a:p>
          <a:p>
            <a:pPr>
              <a:buNone/>
            </a:pPr>
            <a:endParaRPr lang="en-US" sz="2000" dirty="0" smtClean="0">
              <a:latin typeface="Times New Roman" pitchFamily="18" charset="0"/>
              <a:cs typeface="Times New Roman" pitchFamily="18" charset="0"/>
            </a:endParaRPr>
          </a:p>
          <a:p>
            <a:endParaRPr lang="en-US" sz="2000" dirty="0" smtClean="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p:txBody>
      </p:sp>
      <p:pic>
        <p:nvPicPr>
          <p:cNvPr id="23554" name="Picture 2" descr="S:\Kevin\AHAP\Justice Center\2017 Meeting wiith JC\Images for accomplishments powerpoint\New-York-Times-Logo.jpg"/>
          <p:cNvPicPr>
            <a:picLocks noChangeAspect="1" noChangeArrowheads="1"/>
          </p:cNvPicPr>
          <p:nvPr/>
        </p:nvPicPr>
        <p:blipFill>
          <a:blip r:embed="rId2" cstate="print"/>
          <a:srcRect/>
          <a:stretch>
            <a:fillRect/>
          </a:stretch>
        </p:blipFill>
        <p:spPr bwMode="auto">
          <a:xfrm>
            <a:off x="228600" y="0"/>
            <a:ext cx="2590801" cy="817721"/>
          </a:xfrm>
          <a:prstGeom prst="rect">
            <a:avLst/>
          </a:prstGeom>
          <a:noFill/>
        </p:spPr>
      </p:pic>
      <p:pic>
        <p:nvPicPr>
          <p:cNvPr id="6" name="Picture 5" descr="https://static01.nyt.com/images/2014/05/09/nyregion/09JPMEDICAID1/09JPMEDICAID1-master1050.jpg"/>
          <p:cNvPicPr/>
          <p:nvPr/>
        </p:nvPicPr>
        <p:blipFill>
          <a:blip r:embed="rId3" cstate="print"/>
          <a:srcRect/>
          <a:stretch>
            <a:fillRect/>
          </a:stretch>
        </p:blipFill>
        <p:spPr bwMode="auto">
          <a:xfrm>
            <a:off x="4419600" y="1905000"/>
            <a:ext cx="4724400" cy="4953000"/>
          </a:xfrm>
          <a:prstGeom prst="rect">
            <a:avLst/>
          </a:prstGeom>
          <a:noFill/>
          <a:ln w="9525">
            <a:noFill/>
            <a:miter lim="800000"/>
            <a:headEnd/>
            <a:tailEnd/>
          </a:ln>
        </p:spPr>
      </p:pic>
      <p:sp>
        <p:nvSpPr>
          <p:cNvPr id="7" name="TextBox 6"/>
          <p:cNvSpPr txBox="1"/>
          <p:nvPr/>
        </p:nvSpPr>
        <p:spPr>
          <a:xfrm>
            <a:off x="381000" y="2438400"/>
            <a:ext cx="3886200" cy="3477875"/>
          </a:xfrm>
          <a:prstGeom prst="rect">
            <a:avLst/>
          </a:prstGeom>
          <a:noFill/>
        </p:spPr>
        <p:txBody>
          <a:bodyPr wrap="square" rtlCol="0">
            <a:spAutoFit/>
          </a:bodyPr>
          <a:lstStyle/>
          <a:p>
            <a:r>
              <a:rPr lang="en-US" sz="2000" dirty="0" smtClean="0">
                <a:latin typeface="Times New Roman" pitchFamily="18" charset="0"/>
                <a:cs typeface="Times New Roman" pitchFamily="18" charset="0"/>
              </a:rPr>
              <a:t>Mr. </a:t>
            </a:r>
            <a:r>
              <a:rPr lang="en-US" sz="2000" dirty="0" err="1" smtClean="0">
                <a:latin typeface="Times New Roman" pitchFamily="18" charset="0"/>
                <a:cs typeface="Times New Roman" pitchFamily="18" charset="0"/>
              </a:rPr>
              <a:t>Ramdaou</a:t>
            </a:r>
            <a:r>
              <a:rPr lang="en-US" sz="2000" dirty="0" smtClean="0">
                <a:latin typeface="Times New Roman" pitchFamily="18" charset="0"/>
                <a:cs typeface="Times New Roman" pitchFamily="18" charset="0"/>
              </a:rPr>
              <a:t> complained last fall to Jota Borgmann, a lawyer with MFY Legal Services who has protested such marketing for two years, fruitlessly calling for an audit of potential fraud, and reporting specific complaints directly to Mark Kissinger, the state’s chief of long-term care, at Mr. Kissinger’s request.</a:t>
            </a:r>
          </a:p>
          <a:p>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At Assisted-Living Home Set to Close, Holdouts Dig In as Services Dry Up</a:t>
            </a:r>
            <a:r>
              <a:rPr lang="en-US" sz="4000" dirty="0" smtClean="0">
                <a:solidFill>
                  <a:schemeClr val="tx1"/>
                </a:solidFill>
                <a:effectLst/>
                <a:latin typeface="Times New Roman" pitchFamily="18" charset="0"/>
                <a:cs typeface="Times New Roman" pitchFamily="18" charset="0"/>
              </a:rPr>
              <a:t/>
            </a:r>
            <a:br>
              <a:rPr lang="en-US" sz="4000" dirty="0" smtClean="0">
                <a:solidFill>
                  <a:schemeClr val="tx1"/>
                </a:solidFill>
                <a:effectLst/>
                <a:latin typeface="Times New Roman" pitchFamily="18" charset="0"/>
                <a:cs typeface="Times New Roman" pitchFamily="18" charset="0"/>
              </a:rPr>
            </a:br>
            <a:endParaRPr lang="en-US" sz="4000" dirty="0">
              <a:solidFill>
                <a:schemeClr val="tx1"/>
              </a:solidFill>
              <a:effectLst/>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By Vivian Yee, Nov. 28, 2014 </a:t>
            </a:r>
          </a:p>
          <a:p>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pic>
        <p:nvPicPr>
          <p:cNvPr id="23554" name="Picture 2" descr="S:\Kevin\AHAP\Justice Center\2017 Meeting wiith JC\Images for accomplishments powerpoint\New-York-Times-Logo.jpg"/>
          <p:cNvPicPr>
            <a:picLocks noChangeAspect="1" noChangeArrowheads="1"/>
          </p:cNvPicPr>
          <p:nvPr/>
        </p:nvPicPr>
        <p:blipFill>
          <a:blip r:embed="rId2" cstate="print"/>
          <a:srcRect/>
          <a:stretch>
            <a:fillRect/>
          </a:stretch>
        </p:blipFill>
        <p:spPr bwMode="auto">
          <a:xfrm>
            <a:off x="228600" y="0"/>
            <a:ext cx="2590801" cy="817721"/>
          </a:xfrm>
          <a:prstGeom prst="rect">
            <a:avLst/>
          </a:prstGeom>
          <a:noFill/>
        </p:spPr>
      </p:pic>
      <p:pic>
        <p:nvPicPr>
          <p:cNvPr id="6" name="Picture 5" descr="https://static01.nyt.com/images/2014/11/29/nyregion/SENIORS1/SENIORS1-master1050-v4.jpg"/>
          <p:cNvPicPr/>
          <p:nvPr/>
        </p:nvPicPr>
        <p:blipFill>
          <a:blip r:embed="rId3" cstate="print"/>
          <a:srcRect/>
          <a:stretch>
            <a:fillRect/>
          </a:stretch>
        </p:blipFill>
        <p:spPr bwMode="auto">
          <a:xfrm>
            <a:off x="4572000" y="1828800"/>
            <a:ext cx="4572000" cy="5029200"/>
          </a:xfrm>
          <a:prstGeom prst="rect">
            <a:avLst/>
          </a:prstGeom>
          <a:noFill/>
          <a:ln w="9525">
            <a:noFill/>
            <a:miter lim="800000"/>
            <a:headEnd/>
            <a:tailEnd/>
          </a:ln>
        </p:spPr>
      </p:pic>
      <p:sp>
        <p:nvSpPr>
          <p:cNvPr id="7" name="TextBox 6"/>
          <p:cNvSpPr txBox="1"/>
          <p:nvPr/>
        </p:nvSpPr>
        <p:spPr>
          <a:xfrm>
            <a:off x="609601" y="2286000"/>
            <a:ext cx="3886200" cy="2554545"/>
          </a:xfrm>
          <a:prstGeom prst="rect">
            <a:avLst/>
          </a:prstGeom>
          <a:noFill/>
        </p:spPr>
        <p:txBody>
          <a:bodyPr wrap="square" rtlCol="0">
            <a:spAutoFit/>
          </a:bodyPr>
          <a:lstStyle/>
          <a:p>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Alice Singer, 90, is among those who have sued to remain in the Prospect Park Residence, which is to become condominiums. </a:t>
            </a:r>
          </a:p>
          <a:p>
            <a:r>
              <a:rPr lang="en-US" sz="2000" dirty="0" smtClean="0">
                <a:latin typeface="Times New Roman" pitchFamily="18" charset="0"/>
                <a:cs typeface="Times New Roman" pitchFamily="18" charset="0"/>
              </a:rPr>
              <a:t>Credit Hiroko </a:t>
            </a:r>
            <a:r>
              <a:rPr lang="en-US" sz="2000" dirty="0" err="1" smtClean="0">
                <a:latin typeface="Times New Roman" pitchFamily="18" charset="0"/>
                <a:cs typeface="Times New Roman" pitchFamily="18" charset="0"/>
              </a:rPr>
              <a:t>Masuike</a:t>
            </a:r>
            <a:r>
              <a:rPr lang="en-US" sz="2000" dirty="0" smtClean="0">
                <a:latin typeface="Times New Roman" pitchFamily="18" charset="0"/>
                <a:cs typeface="Times New Roman" pitchFamily="18" charset="0"/>
              </a:rPr>
              <a:t>/The New York Times </a:t>
            </a:r>
          </a:p>
          <a:p>
            <a:endParaRPr lang="en-US" sz="2000"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2500" dirty="0" smtClean="0">
                <a:solidFill>
                  <a:schemeClr val="tx1"/>
                </a:solidFill>
                <a:effectLst/>
                <a:latin typeface="Times New Roman" pitchFamily="18" charset="0"/>
                <a:cs typeface="Times New Roman" pitchFamily="18" charset="0"/>
              </a:rPr>
              <a:t>Adult group homes in NYC accused of sending residents to psychiatric emergency rooms as punishment for ‘misbehavior’  </a:t>
            </a:r>
            <a:r>
              <a:rPr lang="en-US" sz="2500" b="0" dirty="0" smtClean="0">
                <a:solidFill>
                  <a:schemeClr val="tx1"/>
                </a:solidFill>
                <a:effectLst/>
                <a:latin typeface="Times New Roman" pitchFamily="18" charset="0"/>
                <a:cs typeface="Times New Roman" pitchFamily="18" charset="0"/>
              </a:rPr>
              <a:t>by Barbara Ross, December 24, 2015</a:t>
            </a:r>
            <a:r>
              <a:rPr lang="en-US" sz="2500" dirty="0" smtClean="0">
                <a:solidFill>
                  <a:schemeClr val="tx1"/>
                </a:solidFill>
                <a:effectLst/>
                <a:latin typeface="Times New Roman" pitchFamily="18" charset="0"/>
                <a:cs typeface="Times New Roman" pitchFamily="18" charset="0"/>
              </a:rPr>
              <a:t/>
            </a:r>
            <a:br>
              <a:rPr lang="en-US" sz="2500" dirty="0" smtClean="0">
                <a:solidFill>
                  <a:schemeClr val="tx1"/>
                </a:solidFill>
                <a:effectLst/>
                <a:latin typeface="Times New Roman" pitchFamily="18" charset="0"/>
                <a:cs typeface="Times New Roman" pitchFamily="18" charset="0"/>
              </a:rPr>
            </a:br>
            <a:r>
              <a:rPr lang="en-US" sz="4000" dirty="0" smtClean="0">
                <a:solidFill>
                  <a:schemeClr val="tx1"/>
                </a:solidFill>
                <a:effectLst/>
                <a:latin typeface="Times New Roman" pitchFamily="18" charset="0"/>
                <a:cs typeface="Times New Roman" pitchFamily="18" charset="0"/>
              </a:rPr>
              <a:t/>
            </a:r>
            <a:br>
              <a:rPr lang="en-US" sz="4000" dirty="0" smtClean="0">
                <a:solidFill>
                  <a:schemeClr val="tx1"/>
                </a:solidFill>
                <a:effectLst/>
                <a:latin typeface="Times New Roman" pitchFamily="18" charset="0"/>
                <a:cs typeface="Times New Roman" pitchFamily="18" charset="0"/>
              </a:rPr>
            </a:br>
            <a:endParaRPr lang="en-US" sz="4000" dirty="0">
              <a:solidFill>
                <a:schemeClr val="tx1"/>
              </a:solidFill>
              <a:effectLst/>
              <a:latin typeface="Times New Roman" pitchFamily="18" charset="0"/>
              <a:cs typeface="Times New Roman" pitchFamily="18" charset="0"/>
            </a:endParaRPr>
          </a:p>
        </p:txBody>
      </p:sp>
      <p:pic>
        <p:nvPicPr>
          <p:cNvPr id="6" name="Picture 2" descr="S:\Kevin\AHAP\Justice Center\2017 Meeting wiith JC\Images for accomplishments powerpoint\Daily news logo.png"/>
          <p:cNvPicPr>
            <a:picLocks noChangeAspect="1" noChangeArrowheads="1"/>
          </p:cNvPicPr>
          <p:nvPr/>
        </p:nvPicPr>
        <p:blipFill>
          <a:blip r:embed="rId2" cstate="print"/>
          <a:srcRect t="35200" b="41600"/>
          <a:stretch>
            <a:fillRect/>
          </a:stretch>
        </p:blipFill>
        <p:spPr bwMode="auto">
          <a:xfrm>
            <a:off x="152400" y="0"/>
            <a:ext cx="3048000" cy="519749"/>
          </a:xfrm>
          <a:prstGeom prst="rect">
            <a:avLst/>
          </a:prstGeom>
          <a:noFill/>
        </p:spPr>
      </p:pic>
      <p:pic>
        <p:nvPicPr>
          <p:cNvPr id="7" name="Picture 6" descr="The Garden of Eden home in Brooklyn is one of 19 group homes accused of inappropriately sending its residents to psychiatric emergency rooms."/>
          <p:cNvPicPr/>
          <p:nvPr/>
        </p:nvPicPr>
        <p:blipFill>
          <a:blip r:embed="rId3" cstate="print"/>
          <a:srcRect/>
          <a:stretch>
            <a:fillRect/>
          </a:stretch>
        </p:blipFill>
        <p:spPr bwMode="auto">
          <a:xfrm>
            <a:off x="0" y="1828799"/>
            <a:ext cx="7162800" cy="5029201"/>
          </a:xfrm>
          <a:prstGeom prst="rect">
            <a:avLst/>
          </a:prstGeom>
          <a:noFill/>
          <a:ln w="9525">
            <a:noFill/>
            <a:miter lim="800000"/>
            <a:headEnd/>
            <a:tailEnd/>
          </a:ln>
        </p:spPr>
      </p:pic>
      <p:sp>
        <p:nvSpPr>
          <p:cNvPr id="11" name="TextBox 10"/>
          <p:cNvSpPr txBox="1"/>
          <p:nvPr/>
        </p:nvSpPr>
        <p:spPr>
          <a:xfrm>
            <a:off x="7315200" y="2057400"/>
            <a:ext cx="1828800" cy="3785652"/>
          </a:xfrm>
          <a:prstGeom prst="rect">
            <a:avLst/>
          </a:prstGeom>
          <a:noFill/>
        </p:spPr>
        <p:txBody>
          <a:bodyPr wrap="square" rtlCol="0">
            <a:spAutoFit/>
          </a:bodyPr>
          <a:lstStyle/>
          <a:p>
            <a:r>
              <a:rPr lang="en-US" sz="2000" dirty="0" smtClean="0">
                <a:latin typeface="Times New Roman" pitchFamily="18" charset="0"/>
                <a:cs typeface="Times New Roman" pitchFamily="18" charset="0"/>
              </a:rPr>
              <a:t>MFY Legal Services, a nonprofit group that litigates on behalf of the poor, wants the courts to order the city to turn over tapes of 911 calls from those homes.</a:t>
            </a:r>
          </a:p>
          <a:p>
            <a:endParaRPr lang="en-US" sz="2000" dirty="0">
              <a:latin typeface="Times New Roman" pitchFamily="18" charset="0"/>
              <a:cs typeface="Times New Roman"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0"/>
            <a:ext cx="6553200" cy="1143000"/>
          </a:xfrm>
        </p:spPr>
        <p:txBody>
          <a:bodyPr>
            <a:noAutofit/>
          </a:bodyPr>
          <a:lstStyle/>
          <a:p>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In a Lonely Corner of Coney Island, a Fight Over Care for the Vulnerable, </a:t>
            </a:r>
            <a:br>
              <a:rPr lang="en-US" sz="3000" dirty="0" smtClean="0">
                <a:solidFill>
                  <a:schemeClr val="tx1"/>
                </a:solidFill>
                <a:effectLst/>
                <a:latin typeface="Times New Roman" pitchFamily="18" charset="0"/>
                <a:cs typeface="Times New Roman" pitchFamily="18" charset="0"/>
              </a:rPr>
            </a:br>
            <a:r>
              <a:rPr lang="en-US" sz="3000" b="0" dirty="0" smtClean="0">
                <a:solidFill>
                  <a:schemeClr val="tx1"/>
                </a:solidFill>
                <a:effectLst/>
                <a:latin typeface="Times New Roman" pitchFamily="18" charset="0"/>
                <a:cs typeface="Times New Roman" pitchFamily="18" charset="0"/>
              </a:rPr>
              <a:t>by Joaquin </a:t>
            </a:r>
            <a:r>
              <a:rPr lang="en-US" sz="3000" b="0" dirty="0" err="1" smtClean="0">
                <a:solidFill>
                  <a:schemeClr val="tx1"/>
                </a:solidFill>
                <a:effectLst/>
                <a:latin typeface="Times New Roman" pitchFamily="18" charset="0"/>
                <a:cs typeface="Times New Roman" pitchFamily="18" charset="0"/>
              </a:rPr>
              <a:t>Sapien</a:t>
            </a:r>
            <a:r>
              <a:rPr lang="en-US" sz="3000" b="0" dirty="0" smtClean="0">
                <a:solidFill>
                  <a:schemeClr val="tx1"/>
                </a:solidFill>
                <a:effectLst/>
                <a:latin typeface="Times New Roman" pitchFamily="18" charset="0"/>
                <a:cs typeface="Times New Roman" pitchFamily="18" charset="0"/>
              </a:rPr>
              <a:t>, May 24, 2017</a:t>
            </a:r>
            <a:endParaRPr lang="en-US" sz="4000" b="0" dirty="0">
              <a:solidFill>
                <a:schemeClr val="tx1"/>
              </a:solidFill>
              <a:effectLst/>
              <a:latin typeface="Times New Roman" pitchFamily="18" charset="0"/>
              <a:cs typeface="Times New Roman" pitchFamily="18" charset="0"/>
            </a:endParaRPr>
          </a:p>
        </p:txBody>
      </p:sp>
      <p:sp>
        <p:nvSpPr>
          <p:cNvPr id="57346" name="AutoShape 2" descr="Image result for propublic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7347" name="Picture 3" descr="S:\Kevin\AHAP\Justice Center\2017 Meeting wiith JC\Images for accomplishments powerpoint\pro publica.png"/>
          <p:cNvPicPr>
            <a:picLocks noChangeAspect="1" noChangeArrowheads="1"/>
          </p:cNvPicPr>
          <p:nvPr/>
        </p:nvPicPr>
        <p:blipFill>
          <a:blip r:embed="rId2" cstate="print"/>
          <a:srcRect/>
          <a:stretch>
            <a:fillRect/>
          </a:stretch>
        </p:blipFill>
        <p:spPr bwMode="auto">
          <a:xfrm>
            <a:off x="6680357" y="0"/>
            <a:ext cx="2463643" cy="1295400"/>
          </a:xfrm>
          <a:prstGeom prst="rect">
            <a:avLst/>
          </a:prstGeom>
          <a:noFill/>
        </p:spPr>
      </p:pic>
      <p:pic>
        <p:nvPicPr>
          <p:cNvPr id="9" name="article-big-image" descr="https://www.propublica.org/images/ngen/gypsy_big_image/20170524-oceanview-adult-homes-630x420.jpg"/>
          <p:cNvPicPr>
            <a:picLocks noGrp="1"/>
          </p:cNvPicPr>
          <p:nvPr>
            <p:ph idx="1"/>
          </p:nvPr>
        </p:nvPicPr>
        <p:blipFill>
          <a:blip r:embed="rId3" cstate="print"/>
          <a:srcRect/>
          <a:stretch>
            <a:fillRect/>
          </a:stretch>
        </p:blipFill>
        <p:spPr bwMode="auto">
          <a:xfrm>
            <a:off x="0" y="2438400"/>
            <a:ext cx="6324600" cy="4419600"/>
          </a:xfrm>
          <a:prstGeom prst="rect">
            <a:avLst/>
          </a:prstGeom>
          <a:noFill/>
          <a:ln w="9525">
            <a:noFill/>
            <a:miter lim="800000"/>
            <a:headEnd/>
            <a:tailEnd/>
          </a:ln>
        </p:spPr>
      </p:pic>
      <p:sp>
        <p:nvSpPr>
          <p:cNvPr id="10" name="TextBox 9"/>
          <p:cNvSpPr txBox="1"/>
          <p:nvPr/>
        </p:nvSpPr>
        <p:spPr>
          <a:xfrm>
            <a:off x="6705600" y="2971800"/>
            <a:ext cx="2438400" cy="3170099"/>
          </a:xfrm>
          <a:prstGeom prst="rect">
            <a:avLst/>
          </a:prstGeom>
          <a:noFill/>
        </p:spPr>
        <p:txBody>
          <a:bodyPr wrap="square" rtlCol="0">
            <a:spAutoFit/>
          </a:bodyPr>
          <a:lstStyle/>
          <a:p>
            <a:r>
              <a:rPr lang="en-US" sz="2000" dirty="0" smtClean="0">
                <a:latin typeface="Times New Roman" pitchFamily="18" charset="0"/>
                <a:cs typeface="Times New Roman" pitchFamily="18" charset="0"/>
              </a:rPr>
              <a:t>Dionne Ward and David Vargas, residents at the </a:t>
            </a:r>
            <a:r>
              <a:rPr lang="en-US" sz="2000" dirty="0" err="1" smtClean="0">
                <a:latin typeface="Times New Roman" pitchFamily="18" charset="0"/>
                <a:cs typeface="Times New Roman" pitchFamily="18" charset="0"/>
              </a:rPr>
              <a:t>Oceanview</a:t>
            </a:r>
            <a:r>
              <a:rPr lang="en-US" sz="2000" dirty="0" smtClean="0">
                <a:latin typeface="Times New Roman" pitchFamily="18" charset="0"/>
                <a:cs typeface="Times New Roman" pitchFamily="18" charset="0"/>
              </a:rPr>
              <a:t> Manor Home for Adults in Coney Island, sit on a bench along the boardwalk. (Hilary Swift for </a:t>
            </a:r>
            <a:r>
              <a:rPr lang="en-US" sz="2000" dirty="0" err="1" smtClean="0">
                <a:latin typeface="Times New Roman" pitchFamily="18" charset="0"/>
                <a:cs typeface="Times New Roman" pitchFamily="18" charset="0"/>
              </a:rPr>
              <a:t>ProPublica</a:t>
            </a:r>
            <a:r>
              <a:rPr lang="en-US" sz="2000" dirty="0" smtClean="0">
                <a:latin typeface="Times New Roman" pitchFamily="18" charset="0"/>
                <a:cs typeface="Times New Roman" pitchFamily="18" charset="0"/>
              </a:rPr>
              <a:t>) </a:t>
            </a:r>
          </a:p>
          <a:p>
            <a:endParaRPr lang="en-US" sz="2000" dirty="0">
              <a:latin typeface="Times New Roman"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In a Lonely Corner of Coney Island, a Fight Over Care for the Vulnerable </a:t>
            </a:r>
            <a:r>
              <a:rPr lang="en-US" sz="2000" b="0" dirty="0" smtClean="0">
                <a:solidFill>
                  <a:schemeClr val="tx1"/>
                </a:solidFill>
                <a:effectLst/>
                <a:latin typeface="Times New Roman" pitchFamily="18" charset="0"/>
                <a:cs typeface="Times New Roman" pitchFamily="18" charset="0"/>
              </a:rPr>
              <a:t>(continued)</a:t>
            </a:r>
            <a:r>
              <a:rPr lang="en-US" sz="4000" dirty="0" smtClean="0">
                <a:solidFill>
                  <a:schemeClr val="tx1"/>
                </a:solidFill>
                <a:effectLst/>
                <a:latin typeface="Times New Roman" pitchFamily="18" charset="0"/>
                <a:cs typeface="Times New Roman" pitchFamily="18" charset="0"/>
              </a:rPr>
              <a:t/>
            </a:r>
            <a:br>
              <a:rPr lang="en-US" sz="4000" dirty="0" smtClean="0">
                <a:solidFill>
                  <a:schemeClr val="tx1"/>
                </a:solidFill>
                <a:effectLst/>
                <a:latin typeface="Times New Roman" pitchFamily="18" charset="0"/>
                <a:cs typeface="Times New Roman" pitchFamily="18" charset="0"/>
              </a:rPr>
            </a:br>
            <a:endParaRPr lang="en-US" sz="4000" dirty="0">
              <a:solidFill>
                <a:schemeClr val="tx1"/>
              </a:solidFill>
              <a:effectLst/>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pPr>
              <a:buNone/>
            </a:pPr>
            <a:r>
              <a:rPr lang="en-US" sz="2500" dirty="0" smtClean="0">
                <a:latin typeface="Times New Roman" pitchFamily="18" charset="0"/>
                <a:cs typeface="Times New Roman" pitchFamily="18" charset="0"/>
              </a:rPr>
              <a:t>	But advocates charge that the assisted living program is not much more than a financial boon for the adult home industry with few tangible benefits for residents.</a:t>
            </a:r>
          </a:p>
          <a:p>
            <a:pPr>
              <a:buNone/>
            </a:pPr>
            <a:r>
              <a:rPr lang="en-US" sz="2500" dirty="0" smtClean="0">
                <a:latin typeface="Times New Roman" pitchFamily="18" charset="0"/>
                <a:cs typeface="Times New Roman" pitchFamily="18" charset="0"/>
              </a:rPr>
              <a:t>	“It presents an opportunity for the homes to make even greater profits,” said Jota Borgmann, a senior attorney for MFY Legal Services, which represents residents in a variety of litigation involving adult homes. She said the program affords maximum discretion to home administrators in determining a resident’s level of need. Under current rules, administrators can charge Medicaid as much as $128.69 extra per resident, per day.</a:t>
            </a:r>
            <a:endParaRPr lang="en-US" sz="2000"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Inquiry Finds Mentally Ill Patients Endured 'Assembly Line' Surgery</a:t>
            </a:r>
            <a:r>
              <a:rPr lang="en-US" sz="4000" dirty="0" smtClean="0">
                <a:solidFill>
                  <a:schemeClr val="tx1"/>
                </a:solidFill>
                <a:effectLst/>
                <a:latin typeface="Times New Roman" pitchFamily="18" charset="0"/>
                <a:cs typeface="Times New Roman" pitchFamily="18" charset="0"/>
              </a:rPr>
              <a:t/>
            </a:r>
            <a:br>
              <a:rPr lang="en-US" sz="4000" dirty="0" smtClean="0">
                <a:solidFill>
                  <a:schemeClr val="tx1"/>
                </a:solidFill>
                <a:effectLst/>
                <a:latin typeface="Times New Roman" pitchFamily="18" charset="0"/>
                <a:cs typeface="Times New Roman" pitchFamily="18" charset="0"/>
              </a:rPr>
            </a:br>
            <a:endParaRPr lang="en-US" sz="4000" dirty="0">
              <a:solidFill>
                <a:schemeClr val="tx1"/>
              </a:solidFill>
              <a:effectLst/>
              <a:latin typeface="Times New Roman" pitchFamily="18" charset="0"/>
              <a:cs typeface="Times New Roman" pitchFamily="18" charset="0"/>
            </a:endParaRPr>
          </a:p>
        </p:txBody>
      </p:sp>
      <p:sp>
        <p:nvSpPr>
          <p:cNvPr id="5" name="Content Placeholder 4"/>
          <p:cNvSpPr>
            <a:spLocks noGrp="1"/>
          </p:cNvSpPr>
          <p:nvPr>
            <p:ph idx="1"/>
          </p:nvPr>
        </p:nvSpPr>
        <p:spPr>
          <a:xfrm>
            <a:off x="381000" y="1600200"/>
            <a:ext cx="8229600" cy="4525963"/>
          </a:xfrm>
        </p:spPr>
        <p:txBody>
          <a:bodyPr>
            <a:noAutofit/>
          </a:bodyPr>
          <a:lstStyle/>
          <a:p>
            <a:pPr>
              <a:buNone/>
            </a:pPr>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By Clifford J. Levy and Sarah Kershaw, March 18, 2001 </a:t>
            </a: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Still, lawyers at MFY Legal Services, Disability Advocates and Patterson, Belknap, Webb &amp; Tyler, which brought the suit on behalf of the men, said the state had not done enough. They are asking a federal judge to remove the home's operator, Jacob Rubin, and are seeking damages from the two doctors, </a:t>
            </a:r>
            <a:r>
              <a:rPr lang="en-US" sz="2000" dirty="0" err="1" smtClean="0">
                <a:latin typeface="Times New Roman" pitchFamily="18" charset="0"/>
                <a:cs typeface="Times New Roman" pitchFamily="18" charset="0"/>
              </a:rPr>
              <a:t>Jamile</a:t>
            </a:r>
            <a:r>
              <a:rPr lang="en-US" sz="2000" dirty="0" smtClean="0">
                <a:latin typeface="Times New Roman" pitchFamily="18" charset="0"/>
                <a:cs typeface="Times New Roman" pitchFamily="18" charset="0"/>
              </a:rPr>
              <a:t> A. </a:t>
            </a:r>
            <a:r>
              <a:rPr lang="en-US" sz="2000" dirty="0" err="1" smtClean="0">
                <a:latin typeface="Times New Roman" pitchFamily="18" charset="0"/>
                <a:cs typeface="Times New Roman" pitchFamily="18" charset="0"/>
              </a:rPr>
              <a:t>Peress</a:t>
            </a:r>
            <a:r>
              <a:rPr lang="en-US" sz="2000" dirty="0" smtClean="0">
                <a:latin typeface="Times New Roman" pitchFamily="18" charset="0"/>
                <a:cs typeface="Times New Roman" pitchFamily="18" charset="0"/>
              </a:rPr>
              <a:t> and Harry </a:t>
            </a:r>
            <a:r>
              <a:rPr lang="en-US" sz="2000" dirty="0" err="1" smtClean="0">
                <a:latin typeface="Times New Roman" pitchFamily="18" charset="0"/>
                <a:cs typeface="Times New Roman" pitchFamily="18" charset="0"/>
              </a:rPr>
              <a:t>Josifidis</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23554" name="Picture 2" descr="S:\Kevin\AHAP\Justice Center\2017 Meeting wiith JC\Images for accomplishments powerpoint\New-York-Times-Logo.jpg"/>
          <p:cNvPicPr>
            <a:picLocks noChangeAspect="1" noChangeArrowheads="1"/>
          </p:cNvPicPr>
          <p:nvPr/>
        </p:nvPicPr>
        <p:blipFill>
          <a:blip r:embed="rId2" cstate="print"/>
          <a:srcRect/>
          <a:stretch>
            <a:fillRect/>
          </a:stretch>
        </p:blipFill>
        <p:spPr bwMode="auto">
          <a:xfrm>
            <a:off x="228600" y="0"/>
            <a:ext cx="2590801" cy="81772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500" dirty="0" smtClean="0">
                <a:solidFill>
                  <a:schemeClr val="tx1"/>
                </a:solidFill>
                <a:latin typeface="Times New Roman" pitchFamily="18" charset="0"/>
                <a:cs typeface="Times New Roman" pitchFamily="18" charset="0"/>
              </a:rPr>
              <a:t/>
            </a:r>
            <a:br>
              <a:rPr lang="en-US" sz="2500" dirty="0" smtClean="0">
                <a:solidFill>
                  <a:schemeClr val="tx1"/>
                </a:solidFill>
                <a:latin typeface="Times New Roman" pitchFamily="18" charset="0"/>
                <a:cs typeface="Times New Roman" pitchFamily="18" charset="0"/>
              </a:rPr>
            </a:br>
            <a:r>
              <a:rPr lang="en-US" sz="2500" dirty="0" smtClean="0">
                <a:solidFill>
                  <a:schemeClr val="tx1"/>
                </a:solidFill>
                <a:latin typeface="Times New Roman" pitchFamily="18" charset="0"/>
                <a:cs typeface="Times New Roman" pitchFamily="18" charset="0"/>
              </a:rPr>
              <a:t/>
            </a:r>
            <a:br>
              <a:rPr lang="en-US" sz="2500" dirty="0" smtClean="0">
                <a:solidFill>
                  <a:schemeClr val="tx1"/>
                </a:solidFill>
                <a:latin typeface="Times New Roman" pitchFamily="18" charset="0"/>
                <a:cs typeface="Times New Roman" pitchFamily="18" charset="0"/>
              </a:rPr>
            </a:br>
            <a:r>
              <a:rPr lang="en-US" sz="2500" dirty="0" smtClean="0">
                <a:solidFill>
                  <a:schemeClr val="tx1"/>
                </a:solidFill>
                <a:latin typeface="Times New Roman" pitchFamily="18" charset="0"/>
                <a:cs typeface="Times New Roman" pitchFamily="18" charset="0"/>
              </a:rPr>
              <a:t/>
            </a:r>
            <a:br>
              <a:rPr lang="en-US" sz="2500" dirty="0" smtClean="0">
                <a:solidFill>
                  <a:schemeClr val="tx1"/>
                </a:solidFill>
                <a:latin typeface="Times New Roman" pitchFamily="18" charset="0"/>
                <a:cs typeface="Times New Roman" pitchFamily="18" charset="0"/>
              </a:rPr>
            </a:br>
            <a:r>
              <a:rPr lang="en-US" sz="2500" dirty="0" smtClean="0">
                <a:solidFill>
                  <a:schemeClr val="tx1"/>
                </a:solidFill>
                <a:latin typeface="Times New Roman" pitchFamily="18" charset="0"/>
                <a:cs typeface="Times New Roman" pitchFamily="18" charset="0"/>
              </a:rPr>
              <a:t/>
            </a:r>
            <a:br>
              <a:rPr lang="en-US" sz="2500" dirty="0" smtClean="0">
                <a:solidFill>
                  <a:schemeClr val="tx1"/>
                </a:solidFill>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A FINAL DESTINATION:</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For Mentally Ill, Death and Misery</a:t>
            </a:r>
            <a:r>
              <a:rPr lang="en-US" sz="2500" dirty="0" smtClean="0">
                <a:solidFill>
                  <a:schemeClr val="tx1"/>
                </a:solidFill>
                <a:effectLst/>
                <a:latin typeface="Times New Roman" pitchFamily="18" charset="0"/>
                <a:cs typeface="Times New Roman" pitchFamily="18" charset="0"/>
              </a:rPr>
              <a:t/>
            </a:r>
            <a:br>
              <a:rPr lang="en-US" sz="2500" dirty="0" smtClean="0">
                <a:solidFill>
                  <a:schemeClr val="tx1"/>
                </a:solidFill>
                <a:effectLst/>
                <a:latin typeface="Times New Roman" pitchFamily="18" charset="0"/>
                <a:cs typeface="Times New Roman" pitchFamily="18" charset="0"/>
              </a:rPr>
            </a:br>
            <a:r>
              <a:rPr lang="en-US" sz="2500" dirty="0" smtClean="0">
                <a:solidFill>
                  <a:schemeClr val="tx1"/>
                </a:solidFill>
                <a:latin typeface="Times New Roman" pitchFamily="18" charset="0"/>
                <a:cs typeface="Times New Roman" pitchFamily="18" charset="0"/>
              </a:rPr>
              <a:t/>
            </a:r>
            <a:br>
              <a:rPr lang="en-US" sz="2500" dirty="0" smtClean="0">
                <a:solidFill>
                  <a:schemeClr val="tx1"/>
                </a:solidFill>
                <a:latin typeface="Times New Roman" pitchFamily="18" charset="0"/>
                <a:cs typeface="Times New Roman" pitchFamily="18" charset="0"/>
              </a:rPr>
            </a:br>
            <a:endParaRPr lang="en-US" sz="2500" dirty="0">
              <a:solidFill>
                <a:schemeClr val="tx1"/>
              </a:solidFill>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By Clifford J. Levy (Part 1 of 3), April 28, 2002</a:t>
            </a: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Many of private them. </a:t>
            </a:r>
          </a:p>
          <a:p>
            <a:pPr>
              <a:buNone/>
            </a:pPr>
            <a:endParaRPr lang="en-US" sz="2000" dirty="0">
              <a:latin typeface="Times New Roman" pitchFamily="18" charset="0"/>
              <a:cs typeface="Times New Roman" pitchFamily="18" charset="0"/>
            </a:endParaRPr>
          </a:p>
        </p:txBody>
      </p:sp>
      <p:pic>
        <p:nvPicPr>
          <p:cNvPr id="23554" name="Picture 2" descr="S:\Kevin\AHAP\Justice Center\2017 Meeting wiith JC\Images for accomplishments powerpoint\New-York-Times-Logo.jpg"/>
          <p:cNvPicPr>
            <a:picLocks noChangeAspect="1" noChangeArrowheads="1"/>
          </p:cNvPicPr>
          <p:nvPr/>
        </p:nvPicPr>
        <p:blipFill>
          <a:blip r:embed="rId2" cstate="print"/>
          <a:srcRect/>
          <a:stretch>
            <a:fillRect/>
          </a:stretch>
        </p:blipFill>
        <p:spPr bwMode="auto">
          <a:xfrm>
            <a:off x="228600" y="0"/>
            <a:ext cx="2590801" cy="817721"/>
          </a:xfrm>
          <a:prstGeom prst="rect">
            <a:avLst/>
          </a:prstGeom>
          <a:noFill/>
        </p:spPr>
      </p:pic>
      <p:pic>
        <p:nvPicPr>
          <p:cNvPr id="6" name="Picture 5" descr="http://www.nytimes.com/images/2002/04/27/specials/27homes.slide1.jpg"/>
          <p:cNvPicPr/>
          <p:nvPr/>
        </p:nvPicPr>
        <p:blipFill>
          <a:blip r:embed="rId3" cstate="print"/>
          <a:srcRect/>
          <a:stretch>
            <a:fillRect/>
          </a:stretch>
        </p:blipFill>
        <p:spPr bwMode="auto">
          <a:xfrm>
            <a:off x="0" y="2362200"/>
            <a:ext cx="5791200" cy="4495800"/>
          </a:xfrm>
          <a:prstGeom prst="rect">
            <a:avLst/>
          </a:prstGeom>
          <a:noFill/>
          <a:ln w="9525">
            <a:noFill/>
            <a:miter lim="800000"/>
            <a:headEnd/>
            <a:tailEnd/>
          </a:ln>
        </p:spPr>
      </p:pic>
      <p:sp>
        <p:nvSpPr>
          <p:cNvPr id="8" name="TextBox 7"/>
          <p:cNvSpPr txBox="1"/>
          <p:nvPr/>
        </p:nvSpPr>
        <p:spPr>
          <a:xfrm>
            <a:off x="6477000" y="2667000"/>
            <a:ext cx="2057400" cy="3477875"/>
          </a:xfrm>
          <a:prstGeom prst="rect">
            <a:avLst/>
          </a:prstGeom>
          <a:noFill/>
        </p:spPr>
        <p:txBody>
          <a:bodyPr wrap="square" rtlCol="0">
            <a:spAutoFit/>
          </a:bodyPr>
          <a:lstStyle/>
          <a:p>
            <a:r>
              <a:rPr lang="en-US" sz="2000" dirty="0" smtClean="0">
                <a:latin typeface="Times New Roman" pitchFamily="18" charset="0"/>
                <a:cs typeface="Times New Roman" pitchFamily="18" charset="0"/>
              </a:rPr>
              <a:t>Many of the private homes for the mentally ill in New York have devolved into places of misery and neglect, just like the psychiatric institutions before them.</a:t>
            </a:r>
            <a:endParaRPr lang="en-US" sz="2000" b="1" dirty="0">
              <a:latin typeface="Times New Roman" pitchFamily="18" charset="0"/>
              <a:cs typeface="Times New Roman" pitchFamily="18" charset="0"/>
            </a:endParaRPr>
          </a:p>
        </p:txBody>
      </p:sp>
      <p:sp>
        <p:nvSpPr>
          <p:cNvPr id="55300" name="AutoShape 4" descr="Image result for pulitzer priz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5302" name="AutoShape 6" descr="Image result for pulitzer priz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5304" name="AutoShape 8" descr="Image result for pulitzer priz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 name="Picture 9" descr="S:\Kevin\AHAP\Justice Center\2017 Meeting wiith JC\Images for accomplishments powerpoint\pulitzer.jpg"/>
          <p:cNvPicPr>
            <a:picLocks noChangeAspect="1" noChangeArrowheads="1"/>
          </p:cNvPicPr>
          <p:nvPr/>
        </p:nvPicPr>
        <p:blipFill>
          <a:blip r:embed="rId4" cstate="print"/>
          <a:srcRect/>
          <a:stretch>
            <a:fillRect/>
          </a:stretch>
        </p:blipFill>
        <p:spPr bwMode="auto">
          <a:xfrm>
            <a:off x="6781800" y="0"/>
            <a:ext cx="2362200" cy="1356669"/>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500" dirty="0" smtClean="0">
                <a:solidFill>
                  <a:schemeClr val="tx1"/>
                </a:solidFill>
                <a:latin typeface="Times New Roman" pitchFamily="18" charset="0"/>
                <a:cs typeface="Times New Roman" pitchFamily="18" charset="0"/>
              </a:rPr>
              <a:t/>
            </a:r>
            <a:br>
              <a:rPr lang="en-US" sz="2500" dirty="0" smtClean="0">
                <a:solidFill>
                  <a:schemeClr val="tx1"/>
                </a:solidFill>
                <a:latin typeface="Times New Roman" pitchFamily="18" charset="0"/>
                <a:cs typeface="Times New Roman" pitchFamily="18" charset="0"/>
              </a:rPr>
            </a:br>
            <a:r>
              <a:rPr lang="en-US" sz="2500" dirty="0" smtClean="0">
                <a:solidFill>
                  <a:schemeClr val="tx1"/>
                </a:solidFill>
                <a:latin typeface="Times New Roman" pitchFamily="18" charset="0"/>
                <a:cs typeface="Times New Roman" pitchFamily="18" charset="0"/>
              </a:rPr>
              <a:t/>
            </a:r>
            <a:br>
              <a:rPr lang="en-US" sz="2500" dirty="0" smtClean="0">
                <a:solidFill>
                  <a:schemeClr val="tx1"/>
                </a:solidFill>
                <a:latin typeface="Times New Roman" pitchFamily="18" charset="0"/>
                <a:cs typeface="Times New Roman" pitchFamily="18" charset="0"/>
              </a:rPr>
            </a:br>
            <a:r>
              <a:rPr lang="en-US" sz="2500" dirty="0" smtClean="0">
                <a:solidFill>
                  <a:schemeClr val="tx1"/>
                </a:solidFill>
                <a:latin typeface="Times New Roman" pitchFamily="18" charset="0"/>
                <a:cs typeface="Times New Roman" pitchFamily="18" charset="0"/>
              </a:rPr>
              <a:t/>
            </a:r>
            <a:br>
              <a:rPr lang="en-US" sz="2500" dirty="0" smtClean="0">
                <a:solidFill>
                  <a:schemeClr val="tx1"/>
                </a:solidFill>
                <a:latin typeface="Times New Roman" pitchFamily="18" charset="0"/>
                <a:cs typeface="Times New Roman" pitchFamily="18" charset="0"/>
              </a:rPr>
            </a:br>
            <a:r>
              <a:rPr lang="en-US" sz="2500" dirty="0" smtClean="0">
                <a:solidFill>
                  <a:schemeClr val="tx1"/>
                </a:solidFill>
                <a:latin typeface="Times New Roman" pitchFamily="18" charset="0"/>
                <a:cs typeface="Times New Roman" pitchFamily="18" charset="0"/>
              </a:rPr>
              <a:t/>
            </a:r>
            <a:br>
              <a:rPr lang="en-US" sz="2500" dirty="0" smtClean="0">
                <a:solidFill>
                  <a:schemeClr val="tx1"/>
                </a:solidFill>
                <a:latin typeface="Times New Roman" pitchFamily="18" charset="0"/>
                <a:cs typeface="Times New Roman" pitchFamily="18" charset="0"/>
              </a:rPr>
            </a:br>
            <a:r>
              <a:rPr lang="en-US" sz="2500" dirty="0" smtClean="0">
                <a:solidFill>
                  <a:schemeClr val="tx1"/>
                </a:solidFill>
                <a:latin typeface="Times New Roman" pitchFamily="18" charset="0"/>
                <a:cs typeface="Times New Roman" pitchFamily="18" charset="0"/>
              </a:rPr>
              <a:t/>
            </a:r>
            <a:br>
              <a:rPr lang="en-US" sz="2500" dirty="0" smtClean="0">
                <a:solidFill>
                  <a:schemeClr val="tx1"/>
                </a:solidFill>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WHERE HOPE DIES:</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Here, Life Is Squalor and Chaos</a:t>
            </a:r>
            <a:br>
              <a:rPr lang="en-US" sz="3000" dirty="0" smtClean="0">
                <a:solidFill>
                  <a:schemeClr val="tx1"/>
                </a:solidFill>
                <a:effectLst/>
                <a:latin typeface="Times New Roman" pitchFamily="18" charset="0"/>
                <a:cs typeface="Times New Roman" pitchFamily="18" charset="0"/>
              </a:rPr>
            </a:br>
            <a:r>
              <a:rPr lang="en-US" sz="2500" dirty="0" smtClean="0">
                <a:solidFill>
                  <a:schemeClr val="tx1"/>
                </a:solidFill>
                <a:effectLst/>
                <a:latin typeface="Times New Roman" pitchFamily="18" charset="0"/>
                <a:cs typeface="Times New Roman" pitchFamily="18" charset="0"/>
              </a:rPr>
              <a:t/>
            </a:r>
            <a:br>
              <a:rPr lang="en-US" sz="2500" dirty="0" smtClean="0">
                <a:solidFill>
                  <a:schemeClr val="tx1"/>
                </a:solidFill>
                <a:effectLst/>
                <a:latin typeface="Times New Roman" pitchFamily="18" charset="0"/>
                <a:cs typeface="Times New Roman" pitchFamily="18" charset="0"/>
              </a:rPr>
            </a:br>
            <a:r>
              <a:rPr lang="en-US" sz="2500" dirty="0" smtClean="0">
                <a:solidFill>
                  <a:schemeClr val="tx1"/>
                </a:solidFill>
                <a:latin typeface="Times New Roman" pitchFamily="18" charset="0"/>
                <a:cs typeface="Times New Roman" pitchFamily="18" charset="0"/>
              </a:rPr>
              <a:t/>
            </a:r>
            <a:br>
              <a:rPr lang="en-US" sz="2500" dirty="0" smtClean="0">
                <a:solidFill>
                  <a:schemeClr val="tx1"/>
                </a:solidFill>
                <a:latin typeface="Times New Roman" pitchFamily="18" charset="0"/>
                <a:cs typeface="Times New Roman" pitchFamily="18" charset="0"/>
              </a:rPr>
            </a:br>
            <a:endParaRPr lang="en-US" sz="2500" dirty="0">
              <a:solidFill>
                <a:schemeClr val="tx1"/>
              </a:solidFill>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By Clifford J. Levy (Part 2 of 3), April 29, 2002</a:t>
            </a: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a:t>
            </a:r>
          </a:p>
          <a:p>
            <a:pPr>
              <a:buNone/>
            </a:pPr>
            <a:endParaRPr lang="en-US" sz="2000" dirty="0">
              <a:latin typeface="Times New Roman" pitchFamily="18" charset="0"/>
              <a:cs typeface="Times New Roman" pitchFamily="18" charset="0"/>
            </a:endParaRPr>
          </a:p>
        </p:txBody>
      </p:sp>
      <p:pic>
        <p:nvPicPr>
          <p:cNvPr id="23554" name="Picture 2" descr="S:\Kevin\AHAP\Justice Center\2017 Meeting wiith JC\Images for accomplishments powerpoint\New-York-Times-Logo.jpg"/>
          <p:cNvPicPr>
            <a:picLocks noChangeAspect="1" noChangeArrowheads="1"/>
          </p:cNvPicPr>
          <p:nvPr/>
        </p:nvPicPr>
        <p:blipFill>
          <a:blip r:embed="rId2" cstate="print"/>
          <a:srcRect/>
          <a:stretch>
            <a:fillRect/>
          </a:stretch>
        </p:blipFill>
        <p:spPr bwMode="auto">
          <a:xfrm>
            <a:off x="228600" y="0"/>
            <a:ext cx="2590801" cy="817721"/>
          </a:xfrm>
          <a:prstGeom prst="rect">
            <a:avLst/>
          </a:prstGeom>
          <a:noFill/>
        </p:spPr>
      </p:pic>
      <p:sp>
        <p:nvSpPr>
          <p:cNvPr id="8" name="TextBox 7"/>
          <p:cNvSpPr txBox="1"/>
          <p:nvPr/>
        </p:nvSpPr>
        <p:spPr>
          <a:xfrm>
            <a:off x="6477000" y="2667000"/>
            <a:ext cx="2057400" cy="2862322"/>
          </a:xfrm>
          <a:prstGeom prst="rect">
            <a:avLst/>
          </a:prstGeom>
          <a:noFill/>
        </p:spPr>
        <p:txBody>
          <a:bodyPr wrap="square" rtlCol="0">
            <a:spAutoFit/>
          </a:bodyPr>
          <a:lstStyle/>
          <a:p>
            <a:r>
              <a:rPr lang="en-US" sz="2000" dirty="0" smtClean="0">
                <a:latin typeface="Times New Roman" pitchFamily="18" charset="0"/>
                <a:cs typeface="Times New Roman" pitchFamily="18" charset="0"/>
              </a:rPr>
              <a:t>The Seaport Manor in </a:t>
            </a:r>
            <a:r>
              <a:rPr lang="en-US" sz="2000" dirty="0" err="1" smtClean="0">
                <a:latin typeface="Times New Roman" pitchFamily="18" charset="0"/>
                <a:cs typeface="Times New Roman" pitchFamily="18" charset="0"/>
              </a:rPr>
              <a:t>Canarsie</a:t>
            </a:r>
            <a:r>
              <a:rPr lang="en-US" sz="2000" dirty="0" smtClean="0">
                <a:latin typeface="Times New Roman" pitchFamily="18" charset="0"/>
                <a:cs typeface="Times New Roman" pitchFamily="18" charset="0"/>
              </a:rPr>
              <a:t>, Brooklyn, has long been one of the most troubled adult homes for the mentally ill in New York.</a:t>
            </a:r>
            <a:endParaRPr lang="en-US" sz="2000" b="1" dirty="0">
              <a:latin typeface="Times New Roman" pitchFamily="18" charset="0"/>
              <a:cs typeface="Times New Roman" pitchFamily="18" charset="0"/>
            </a:endParaRPr>
          </a:p>
        </p:txBody>
      </p:sp>
      <p:sp>
        <p:nvSpPr>
          <p:cNvPr id="55300" name="AutoShape 4" descr="Image result for pulitzer priz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5302" name="AutoShape 6" descr="Image result for pulitzer priz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5304" name="AutoShape 8" descr="Image result for pulitzer priz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http://www.nytimes.com/images/2002/04/27/specials/27homes.slide9.jpg"/>
          <p:cNvPicPr/>
          <p:nvPr/>
        </p:nvPicPr>
        <p:blipFill>
          <a:blip r:embed="rId3" cstate="print"/>
          <a:srcRect l="22564"/>
          <a:stretch>
            <a:fillRect/>
          </a:stretch>
        </p:blipFill>
        <p:spPr bwMode="auto">
          <a:xfrm>
            <a:off x="0" y="2438400"/>
            <a:ext cx="6324600" cy="4419600"/>
          </a:xfrm>
          <a:prstGeom prst="rect">
            <a:avLst/>
          </a:prstGeom>
          <a:noFill/>
          <a:ln w="9525">
            <a:noFill/>
            <a:miter lim="800000"/>
            <a:headEnd/>
            <a:tailEnd/>
          </a:ln>
        </p:spPr>
      </p:pic>
      <p:pic>
        <p:nvPicPr>
          <p:cNvPr id="12" name="Picture 9" descr="S:\Kevin\AHAP\Justice Center\2017 Meeting wiith JC\Images for accomplishments powerpoint\pulitzer.jpg"/>
          <p:cNvPicPr>
            <a:picLocks noChangeAspect="1" noChangeArrowheads="1"/>
          </p:cNvPicPr>
          <p:nvPr/>
        </p:nvPicPr>
        <p:blipFill>
          <a:blip r:embed="rId4" cstate="print"/>
          <a:srcRect/>
          <a:stretch>
            <a:fillRect/>
          </a:stretch>
        </p:blipFill>
        <p:spPr bwMode="auto">
          <a:xfrm>
            <a:off x="6781800" y="0"/>
            <a:ext cx="2362200" cy="135666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74638"/>
            <a:ext cx="8229600" cy="1143000"/>
          </a:xfrm>
        </p:spPr>
        <p:txBody>
          <a:bodyPr>
            <a:noAutofit/>
          </a:bodyPr>
          <a:lstStyle/>
          <a:p>
            <a:r>
              <a:rPr lang="en-US" sz="2500" dirty="0" smtClean="0">
                <a:solidFill>
                  <a:schemeClr val="tx1"/>
                </a:solidFill>
                <a:effectLst/>
                <a:latin typeface="Times New Roman" pitchFamily="18" charset="0"/>
                <a:cs typeface="Times New Roman" pitchFamily="18" charset="0"/>
              </a:rPr>
              <a:t/>
            </a:r>
            <a:br>
              <a:rPr lang="en-US" sz="2500" dirty="0" smtClean="0">
                <a:solidFill>
                  <a:schemeClr val="tx1"/>
                </a:solidFill>
                <a:effectLst/>
                <a:latin typeface="Times New Roman" pitchFamily="18" charset="0"/>
                <a:cs typeface="Times New Roman" pitchFamily="18" charset="0"/>
              </a:rPr>
            </a:br>
            <a:r>
              <a:rPr lang="en-US" sz="2500" dirty="0" smtClean="0">
                <a:solidFill>
                  <a:schemeClr val="tx1"/>
                </a:solidFill>
                <a:effectLst/>
                <a:latin typeface="Times New Roman" pitchFamily="18" charset="0"/>
                <a:cs typeface="Times New Roman" pitchFamily="18" charset="0"/>
              </a:rPr>
              <a:t/>
            </a:r>
            <a:br>
              <a:rPr lang="en-US" sz="2500" dirty="0" smtClean="0">
                <a:solidFill>
                  <a:schemeClr val="tx1"/>
                </a:solidFill>
                <a:effectLst/>
                <a:latin typeface="Times New Roman" pitchFamily="18" charset="0"/>
                <a:cs typeface="Times New Roman" pitchFamily="18" charset="0"/>
              </a:rPr>
            </a:br>
            <a:r>
              <a:rPr lang="en-US" sz="2500" dirty="0" smtClean="0">
                <a:solidFill>
                  <a:schemeClr val="tx1"/>
                </a:solidFill>
                <a:effectLst/>
                <a:latin typeface="Times New Roman" pitchFamily="18" charset="0"/>
                <a:cs typeface="Times New Roman" pitchFamily="18" charset="0"/>
              </a:rPr>
              <a:t/>
            </a:r>
            <a:br>
              <a:rPr lang="en-US" sz="2500" dirty="0" smtClean="0">
                <a:solidFill>
                  <a:schemeClr val="tx1"/>
                </a:solidFill>
                <a:effectLst/>
                <a:latin typeface="Times New Roman" pitchFamily="18" charset="0"/>
                <a:cs typeface="Times New Roman" pitchFamily="18" charset="0"/>
              </a:rPr>
            </a:br>
            <a:r>
              <a:rPr lang="en-US" sz="2500" dirty="0" smtClean="0">
                <a:solidFill>
                  <a:schemeClr val="tx1"/>
                </a:solidFill>
                <a:effectLst/>
                <a:latin typeface="Times New Roman" pitchFamily="18" charset="0"/>
                <a:cs typeface="Times New Roman" pitchFamily="18" charset="0"/>
              </a:rPr>
              <a:t/>
            </a:r>
            <a:br>
              <a:rPr lang="en-US" sz="2500" dirty="0" smtClean="0">
                <a:solidFill>
                  <a:schemeClr val="tx1"/>
                </a:solidFill>
                <a:effectLst/>
                <a:latin typeface="Times New Roman" pitchFamily="18" charset="0"/>
                <a:cs typeface="Times New Roman" pitchFamily="18" charset="0"/>
              </a:rPr>
            </a:br>
            <a:r>
              <a:rPr lang="en-US" sz="2500" dirty="0" smtClean="0">
                <a:solidFill>
                  <a:schemeClr val="tx1"/>
                </a:solidFill>
                <a:effectLst/>
                <a:latin typeface="Times New Roman" pitchFamily="18" charset="0"/>
                <a:cs typeface="Times New Roman" pitchFamily="18" charset="0"/>
              </a:rPr>
              <a:t>THE OPERATORS:</a:t>
            </a:r>
            <a:br>
              <a:rPr lang="en-US" sz="2500" dirty="0" smtClean="0">
                <a:solidFill>
                  <a:schemeClr val="tx1"/>
                </a:solidFill>
                <a:effectLst/>
                <a:latin typeface="Times New Roman" pitchFamily="18" charset="0"/>
                <a:cs typeface="Times New Roman" pitchFamily="18" charset="0"/>
              </a:rPr>
            </a:br>
            <a:r>
              <a:rPr lang="en-US" sz="2500" dirty="0" smtClean="0">
                <a:solidFill>
                  <a:schemeClr val="tx1"/>
                </a:solidFill>
                <a:effectLst/>
                <a:latin typeface="Times New Roman" pitchFamily="18" charset="0"/>
                <a:cs typeface="Times New Roman" pitchFamily="18" charset="0"/>
              </a:rPr>
              <a:t>Voiceless, Defenseless </a:t>
            </a:r>
            <a:br>
              <a:rPr lang="en-US" sz="2500" dirty="0" smtClean="0">
                <a:solidFill>
                  <a:schemeClr val="tx1"/>
                </a:solidFill>
                <a:effectLst/>
                <a:latin typeface="Times New Roman" pitchFamily="18" charset="0"/>
                <a:cs typeface="Times New Roman" pitchFamily="18" charset="0"/>
              </a:rPr>
            </a:br>
            <a:r>
              <a:rPr lang="en-US" sz="2500" dirty="0" smtClean="0">
                <a:solidFill>
                  <a:schemeClr val="tx1"/>
                </a:solidFill>
                <a:effectLst/>
                <a:latin typeface="Times New Roman" pitchFamily="18" charset="0"/>
                <a:cs typeface="Times New Roman" pitchFamily="18" charset="0"/>
              </a:rPr>
              <a:t>And a Source of Cash </a:t>
            </a:r>
            <a:br>
              <a:rPr lang="en-US" sz="2500" dirty="0" smtClean="0">
                <a:solidFill>
                  <a:schemeClr val="tx1"/>
                </a:solidFill>
                <a:effectLst/>
                <a:latin typeface="Times New Roman" pitchFamily="18" charset="0"/>
                <a:cs typeface="Times New Roman" pitchFamily="18" charset="0"/>
              </a:rPr>
            </a:br>
            <a:endParaRPr lang="en-US" sz="2500" dirty="0">
              <a:solidFill>
                <a:schemeClr val="tx1"/>
              </a:solidFill>
              <a:effectLst/>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pPr>
              <a:buNone/>
            </a:pPr>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By Clifford J. Levy</a:t>
            </a:r>
          </a:p>
          <a:p>
            <a:pPr>
              <a:buNone/>
            </a:pPr>
            <a:r>
              <a:rPr lang="en-US" sz="2000" dirty="0" smtClean="0">
                <a:latin typeface="Times New Roman" pitchFamily="18" charset="0"/>
                <a:cs typeface="Times New Roman" pitchFamily="18" charset="0"/>
              </a:rPr>
              <a:t>(Part 3 of 3), April 30, 2002</a:t>
            </a:r>
          </a:p>
          <a:p>
            <a:pPr>
              <a:buNone/>
            </a:pPr>
            <a:endParaRPr lang="en-US" sz="2000" dirty="0" smtClean="0">
              <a:latin typeface="Times New Roman" pitchFamily="18" charset="0"/>
              <a:cs typeface="Times New Roman" pitchFamily="18" charset="0"/>
            </a:endParaRPr>
          </a:p>
          <a:p>
            <a:pPr>
              <a:buNone/>
            </a:pPr>
            <a:endParaRPr lang="en-US" sz="2000" dirty="0">
              <a:latin typeface="Times New Roman" pitchFamily="18" charset="0"/>
              <a:cs typeface="Times New Roman" pitchFamily="18" charset="0"/>
            </a:endParaRPr>
          </a:p>
        </p:txBody>
      </p:sp>
      <p:pic>
        <p:nvPicPr>
          <p:cNvPr id="23554" name="Picture 2" descr="S:\Kevin\AHAP\Justice Center\2017 Meeting wiith JC\Images for accomplishments powerpoint\New-York-Times-Logo.jpg"/>
          <p:cNvPicPr>
            <a:picLocks noChangeAspect="1" noChangeArrowheads="1"/>
          </p:cNvPicPr>
          <p:nvPr/>
        </p:nvPicPr>
        <p:blipFill>
          <a:blip r:embed="rId2" cstate="print"/>
          <a:srcRect/>
          <a:stretch>
            <a:fillRect/>
          </a:stretch>
        </p:blipFill>
        <p:spPr bwMode="auto">
          <a:xfrm>
            <a:off x="228600" y="0"/>
            <a:ext cx="2590801" cy="817721"/>
          </a:xfrm>
          <a:prstGeom prst="rect">
            <a:avLst/>
          </a:prstGeom>
          <a:noFill/>
        </p:spPr>
      </p:pic>
      <p:sp>
        <p:nvSpPr>
          <p:cNvPr id="8" name="TextBox 7"/>
          <p:cNvSpPr txBox="1"/>
          <p:nvPr/>
        </p:nvSpPr>
        <p:spPr>
          <a:xfrm>
            <a:off x="1295400" y="3276600"/>
            <a:ext cx="2743200" cy="2554545"/>
          </a:xfrm>
          <a:prstGeom prst="rect">
            <a:avLst/>
          </a:prstGeom>
          <a:noFill/>
        </p:spPr>
        <p:txBody>
          <a:bodyPr wrap="square" rtlCol="0">
            <a:spAutoFit/>
          </a:bodyPr>
          <a:lstStyle/>
          <a:p>
            <a:r>
              <a:rPr lang="en-US" sz="2000" dirty="0" smtClean="0">
                <a:latin typeface="Times New Roman" pitchFamily="18" charset="0"/>
                <a:cs typeface="Times New Roman" pitchFamily="18" charset="0"/>
              </a:rPr>
              <a:t>Ever since New York began replacing its psychiatric wards with adult homes, the residences have become magnets for schemes that exploit the mentally ill.</a:t>
            </a:r>
            <a:endParaRPr lang="en-US" sz="2000" b="1" dirty="0">
              <a:latin typeface="Times New Roman" pitchFamily="18" charset="0"/>
              <a:cs typeface="Times New Roman" pitchFamily="18" charset="0"/>
            </a:endParaRPr>
          </a:p>
        </p:txBody>
      </p:sp>
      <p:sp>
        <p:nvSpPr>
          <p:cNvPr id="55300" name="AutoShape 4" descr="Image result for pulitzer priz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5302" name="AutoShape 6" descr="Image result for pulitzer priz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5304" name="AutoShape 8" descr="Image result for pulitzer priz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5305" name="Picture 9" descr="S:\Kevin\AHAP\Justice Center\2017 Meeting wiith JC\Images for accomplishments powerpoint\pulitzer.jpg"/>
          <p:cNvPicPr>
            <a:picLocks noChangeAspect="1" noChangeArrowheads="1"/>
          </p:cNvPicPr>
          <p:nvPr/>
        </p:nvPicPr>
        <p:blipFill>
          <a:blip r:embed="rId3" cstate="print"/>
          <a:srcRect/>
          <a:stretch>
            <a:fillRect/>
          </a:stretch>
        </p:blipFill>
        <p:spPr bwMode="auto">
          <a:xfrm>
            <a:off x="6781800" y="0"/>
            <a:ext cx="2362200" cy="1356669"/>
          </a:xfrm>
          <a:prstGeom prst="rect">
            <a:avLst/>
          </a:prstGeom>
          <a:noFill/>
        </p:spPr>
      </p:pic>
      <p:pic>
        <p:nvPicPr>
          <p:cNvPr id="11" name="Picture 10" descr="http://www.nytimes.com/images/2002/04/27/specials/27homes.slide2.jpg"/>
          <p:cNvPicPr/>
          <p:nvPr/>
        </p:nvPicPr>
        <p:blipFill>
          <a:blip r:embed="rId4" cstate="print"/>
          <a:srcRect/>
          <a:stretch>
            <a:fillRect/>
          </a:stretch>
        </p:blipFill>
        <p:spPr bwMode="auto">
          <a:xfrm>
            <a:off x="5334000" y="1524000"/>
            <a:ext cx="3810000" cy="5334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The Opinion Pages: New York's Mentally Ill</a:t>
            </a:r>
            <a:br>
              <a:rPr lang="en-US" sz="3000" dirty="0" smtClean="0">
                <a:solidFill>
                  <a:schemeClr val="tx1"/>
                </a:solidFill>
                <a:effectLst/>
                <a:latin typeface="Times New Roman" pitchFamily="18" charset="0"/>
                <a:cs typeface="Times New Roman" pitchFamily="18" charset="0"/>
              </a:rPr>
            </a:br>
            <a:r>
              <a:rPr lang="en-US" sz="4000" dirty="0" smtClean="0">
                <a:solidFill>
                  <a:schemeClr val="tx1"/>
                </a:solidFill>
                <a:effectLst/>
                <a:latin typeface="Times New Roman" pitchFamily="18" charset="0"/>
                <a:cs typeface="Times New Roman" pitchFamily="18" charset="0"/>
              </a:rPr>
              <a:t/>
            </a:r>
            <a:br>
              <a:rPr lang="en-US" sz="4000" dirty="0" smtClean="0">
                <a:solidFill>
                  <a:schemeClr val="tx1"/>
                </a:solidFill>
                <a:effectLst/>
                <a:latin typeface="Times New Roman" pitchFamily="18" charset="0"/>
                <a:cs typeface="Times New Roman" pitchFamily="18" charset="0"/>
              </a:rPr>
            </a:br>
            <a:endParaRPr lang="en-US" sz="4000" dirty="0">
              <a:solidFill>
                <a:schemeClr val="tx1"/>
              </a:solidFill>
              <a:effectLst/>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pPr>
              <a:buNone/>
            </a:pPr>
            <a:r>
              <a:rPr lang="en-US" sz="2000" dirty="0" smtClean="0">
                <a:latin typeface="Times New Roman" pitchFamily="18" charset="0"/>
                <a:cs typeface="Times New Roman" pitchFamily="18" charset="0"/>
              </a:rPr>
              <a:t>To the Editor:</a:t>
            </a:r>
          </a:p>
          <a:p>
            <a:pPr>
              <a:buNone/>
            </a:pPr>
            <a:r>
              <a:rPr lang="en-US" sz="2000" dirty="0" smtClean="0">
                <a:latin typeface="Times New Roman" pitchFamily="18" charset="0"/>
                <a:cs typeface="Times New Roman" pitchFamily="18" charset="0"/>
              </a:rPr>
              <a:t>Re ''State Will Create Office to Investigate Homes for the Mentally Ill'' (news article, June 12):</a:t>
            </a:r>
          </a:p>
          <a:p>
            <a:pPr>
              <a:buNone/>
            </a:pPr>
            <a:r>
              <a:rPr lang="en-US" sz="2000" dirty="0" smtClean="0">
                <a:latin typeface="Times New Roman" pitchFamily="18" charset="0"/>
                <a:cs typeface="Times New Roman" pitchFamily="18" charset="0"/>
              </a:rPr>
              <a:t>		Judge Ira B. </a:t>
            </a:r>
            <a:r>
              <a:rPr lang="en-US" sz="2000" dirty="0" err="1" smtClean="0">
                <a:latin typeface="Times New Roman" pitchFamily="18" charset="0"/>
                <a:cs typeface="Times New Roman" pitchFamily="18" charset="0"/>
              </a:rPr>
              <a:t>Harkavy's</a:t>
            </a:r>
            <a:r>
              <a:rPr lang="en-US" sz="2000" dirty="0" smtClean="0">
                <a:latin typeface="Times New Roman" pitchFamily="18" charset="0"/>
                <a:cs typeface="Times New Roman" pitchFamily="18" charset="0"/>
              </a:rPr>
              <a:t> order appointing a receiver to operate Seaport Manor Home for Adults in Brooklyn until it is closed is not the end of the matter. Once the home is closed, the very operators who have for years permitted conditions to exist at the home that threatened the life, health and safety of the residents appear to be poised to re-open a shelter, again financed by public money.</a:t>
            </a:r>
          </a:p>
          <a:p>
            <a:pPr>
              <a:buNone/>
            </a:pPr>
            <a:r>
              <a:rPr lang="en-US" sz="2000" dirty="0" smtClean="0">
                <a:latin typeface="Times New Roman" pitchFamily="18" charset="0"/>
                <a:cs typeface="Times New Roman" pitchFamily="18" charset="0"/>
              </a:rPr>
              <a:t>		The Health Department should make sure this does not happen. It should negotiate a deal in which the building will continue to be leased to a supported housing provider. And the new office to investigate homes should ensure that meaningful civil or criminal penalties, or both, be imposed upon these operators.</a:t>
            </a:r>
          </a:p>
          <a:p>
            <a:pPr>
              <a:buNone/>
            </a:pPr>
            <a:r>
              <a:rPr lang="en-US" sz="2000" dirty="0" smtClean="0">
                <a:latin typeface="Times New Roman" pitchFamily="18" charset="0"/>
                <a:cs typeface="Times New Roman" pitchFamily="18" charset="0"/>
              </a:rPr>
              <a:t>						Jeanette Zelhof</a:t>
            </a:r>
          </a:p>
          <a:p>
            <a:pPr>
              <a:buNone/>
            </a:pPr>
            <a:r>
              <a:rPr lang="en-US" sz="2000" dirty="0" smtClean="0">
                <a:latin typeface="Times New Roman" pitchFamily="18" charset="0"/>
                <a:cs typeface="Times New Roman" pitchFamily="18" charset="0"/>
              </a:rPr>
              <a:t>						New York, June 12, 2002</a:t>
            </a:r>
          </a:p>
          <a:p>
            <a:endParaRPr lang="en-US" sz="2000" dirty="0">
              <a:latin typeface="Times New Roman" pitchFamily="18" charset="0"/>
              <a:cs typeface="Times New Roman" pitchFamily="18" charset="0"/>
            </a:endParaRPr>
          </a:p>
        </p:txBody>
      </p:sp>
      <p:pic>
        <p:nvPicPr>
          <p:cNvPr id="23554" name="Picture 2" descr="S:\Kevin\AHAP\Justice Center\2017 Meeting wiith JC\Images for accomplishments powerpoint\New-York-Times-Logo.jpg"/>
          <p:cNvPicPr>
            <a:picLocks noChangeAspect="1" noChangeArrowheads="1"/>
          </p:cNvPicPr>
          <p:nvPr/>
        </p:nvPicPr>
        <p:blipFill>
          <a:blip r:embed="rId2" cstate="print"/>
          <a:srcRect/>
          <a:stretch>
            <a:fillRect/>
          </a:stretch>
        </p:blipFill>
        <p:spPr bwMode="auto">
          <a:xfrm>
            <a:off x="228600" y="0"/>
            <a:ext cx="2590801" cy="81772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Queens Home For Mentally Ill Settles Lawsuit For $7 Million</a:t>
            </a:r>
            <a:r>
              <a:rPr lang="en-US" sz="4000" dirty="0" smtClean="0">
                <a:solidFill>
                  <a:schemeClr val="tx1"/>
                </a:solidFill>
                <a:effectLst/>
                <a:latin typeface="Times New Roman" pitchFamily="18" charset="0"/>
                <a:cs typeface="Times New Roman" pitchFamily="18" charset="0"/>
              </a:rPr>
              <a:t/>
            </a:r>
            <a:br>
              <a:rPr lang="en-US" sz="4000" dirty="0" smtClean="0">
                <a:solidFill>
                  <a:schemeClr val="tx1"/>
                </a:solidFill>
                <a:effectLst/>
                <a:latin typeface="Times New Roman" pitchFamily="18" charset="0"/>
                <a:cs typeface="Times New Roman" pitchFamily="18" charset="0"/>
              </a:rPr>
            </a:br>
            <a:endParaRPr lang="en-US" sz="4000" dirty="0">
              <a:solidFill>
                <a:schemeClr val="tx1"/>
              </a:solidFill>
              <a:effectLst/>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pPr>
              <a:buNone/>
            </a:pPr>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By Clifford J. Levy, August 5, 2004 </a:t>
            </a: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''This lawsuit, which became a catalyst for adult home reform, is important because it illustrates how individuals without a voice and little power can assert their rights and obtain positive changes in their lives in the face of daunting obstacles,'' said Jeanette Zelhof, managing lawyer for MFY Legal Services, a nonprofit legal group.</a:t>
            </a:r>
          </a:p>
          <a:p>
            <a:endParaRPr lang="en-US" sz="2000" dirty="0">
              <a:latin typeface="Times New Roman" pitchFamily="18" charset="0"/>
              <a:cs typeface="Times New Roman" pitchFamily="18" charset="0"/>
            </a:endParaRPr>
          </a:p>
        </p:txBody>
      </p:sp>
      <p:pic>
        <p:nvPicPr>
          <p:cNvPr id="23554" name="Picture 2" descr="S:\Kevin\AHAP\Justice Center\2017 Meeting wiith JC\Images for accomplishments powerpoint\New-York-Times-Logo.jpg"/>
          <p:cNvPicPr>
            <a:picLocks noChangeAspect="1" noChangeArrowheads="1"/>
          </p:cNvPicPr>
          <p:nvPr/>
        </p:nvPicPr>
        <p:blipFill>
          <a:blip r:embed="rId2" cstate="print"/>
          <a:srcRect/>
          <a:stretch>
            <a:fillRect/>
          </a:stretch>
        </p:blipFill>
        <p:spPr bwMode="auto">
          <a:xfrm>
            <a:off x="228600" y="0"/>
            <a:ext cx="2590801" cy="81772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
            </a:r>
            <a:br>
              <a:rPr lang="en-US" sz="3000" dirty="0" smtClean="0">
                <a:solidFill>
                  <a:schemeClr val="tx1"/>
                </a:solidFill>
                <a:effectLst/>
                <a:latin typeface="Times New Roman" pitchFamily="18" charset="0"/>
                <a:cs typeface="Times New Roman" pitchFamily="18" charset="0"/>
              </a:rPr>
            </a:br>
            <a:r>
              <a:rPr lang="en-US" sz="3000" dirty="0" smtClean="0">
                <a:solidFill>
                  <a:schemeClr val="tx1"/>
                </a:solidFill>
                <a:effectLst/>
                <a:latin typeface="Times New Roman" pitchFamily="18" charset="0"/>
                <a:cs typeface="Times New Roman" pitchFamily="18" charset="0"/>
              </a:rPr>
              <a:t>Residents Bring 'Homes' to Albany to Protest</a:t>
            </a:r>
            <a:r>
              <a:rPr lang="en-US" sz="4000" dirty="0" smtClean="0">
                <a:solidFill>
                  <a:schemeClr val="tx1"/>
                </a:solidFill>
                <a:effectLst/>
                <a:latin typeface="Times New Roman" pitchFamily="18" charset="0"/>
                <a:cs typeface="Times New Roman" pitchFamily="18" charset="0"/>
              </a:rPr>
              <a:t/>
            </a:r>
            <a:br>
              <a:rPr lang="en-US" sz="4000" dirty="0" smtClean="0">
                <a:solidFill>
                  <a:schemeClr val="tx1"/>
                </a:solidFill>
                <a:effectLst/>
                <a:latin typeface="Times New Roman" pitchFamily="18" charset="0"/>
                <a:cs typeface="Times New Roman" pitchFamily="18" charset="0"/>
              </a:rPr>
            </a:br>
            <a:endParaRPr lang="en-US" sz="4000" dirty="0">
              <a:solidFill>
                <a:schemeClr val="tx1"/>
              </a:solidFill>
              <a:effectLst/>
              <a:latin typeface="Times New Roman" pitchFamily="18" charset="0"/>
              <a:cs typeface="Times New Roman" pitchFamily="18" charset="0"/>
            </a:endParaRPr>
          </a:p>
        </p:txBody>
      </p:sp>
      <p:sp>
        <p:nvSpPr>
          <p:cNvPr id="5" name="Content Placeholder 4"/>
          <p:cNvSpPr>
            <a:spLocks noGrp="1"/>
          </p:cNvSpPr>
          <p:nvPr>
            <p:ph idx="1"/>
          </p:nvPr>
        </p:nvSpPr>
        <p:spPr/>
        <p:txBody>
          <a:bodyPr>
            <a:noAutofit/>
          </a:bodyPr>
          <a:lstStyle/>
          <a:p>
            <a:pPr>
              <a:buNone/>
            </a:pPr>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By </a:t>
            </a:r>
            <a:r>
              <a:rPr lang="en-US" sz="2000" dirty="0" err="1" smtClean="0">
                <a:latin typeface="Times New Roman" pitchFamily="18" charset="0"/>
                <a:cs typeface="Times New Roman" pitchFamily="18" charset="0"/>
              </a:rPr>
              <a:t>Etanjalie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Narraph</a:t>
            </a:r>
            <a:r>
              <a:rPr lang="en-US" sz="2000" dirty="0" smtClean="0">
                <a:latin typeface="Times New Roman" pitchFamily="18" charset="0"/>
                <a:cs typeface="Times New Roman" pitchFamily="18" charset="0"/>
              </a:rPr>
              <a:t>, January 31, 2005 </a:t>
            </a: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After driving from New York City during a snowstorm, a group of adult home residents carried four boxes representing their homes into the mental health and hygiene budget hearing last week in protest.  The adult home residents all have mental health problems and attended the hearing with members from the Coalition of Institutionalized Aged and Disabled to protest the lack of housing options available to them and the need for independent case management. </a:t>
            </a:r>
          </a:p>
          <a:p>
            <a:pPr>
              <a:buNone/>
            </a:pPr>
            <a:endParaRPr lang="en-US" sz="2000" b="1"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pic>
        <p:nvPicPr>
          <p:cNvPr id="6" name="Picture 5"/>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v="urn:schemas-microsoft-com:mac:vml" xmlns:mc="http://schemas.openxmlformats.org/markup-compatibility/2006" xmlns:mo="http://schemas.microsoft.com/office/mac/office/2008/main"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152400" y="152400"/>
            <a:ext cx="2772833" cy="635000"/>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9657</TotalTime>
  <Words>650</Words>
  <Application>Microsoft Office PowerPoint</Application>
  <PresentationFormat>On-screen Show (4:3)</PresentationFormat>
  <Paragraphs>143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MFY Legal Services and the Coalition of Institutionalized Aged &amp; Disabled:</vt:lpstr>
      <vt:lpstr>  Judge Postpones Closing of Group Home </vt:lpstr>
      <vt:lpstr>    Inquiry Finds Mentally Ill Patients Endured 'Assembly Line' Surgery </vt:lpstr>
      <vt:lpstr>    A FINAL DESTINATION: For Mentally Ill, Death and Misery  </vt:lpstr>
      <vt:lpstr>     WHERE HOPE DIES: Here, Life Is Squalor and Chaos   </vt:lpstr>
      <vt:lpstr>    THE OPERATORS: Voiceless, Defenseless  And a Source of Cash  </vt:lpstr>
      <vt:lpstr>    The Opinion Pages: New York's Mentally Ill  </vt:lpstr>
      <vt:lpstr>    Queens Home For Mentally Ill Settles Lawsuit For $7 Million </vt:lpstr>
      <vt:lpstr>    Residents Bring 'Homes' to Albany to Protest </vt:lpstr>
      <vt:lpstr>    Group Home Where Man Died in Fire Was Closed to New Arrivals </vt:lpstr>
      <vt:lpstr>    THEY'RE STEAMED: MENTALLY ILL TENANTS DEMAND AIR CONDITIONING </vt:lpstr>
      <vt:lpstr> They Have Beds, but Not the Ones They Want</vt:lpstr>
      <vt:lpstr>    State Discriminated Against Mentally Ill, Judge Rules  By James Barron, September 8, 2009   </vt:lpstr>
      <vt:lpstr> State Discriminated Against Mentally Ill, Judge Rules (continued) </vt:lpstr>
      <vt:lpstr>Judge: Mentally Ill Should Move Homes  to Neighborhoods</vt:lpstr>
      <vt:lpstr>    Don't go soft on Medicaid fraud </vt:lpstr>
      <vt:lpstr>  Residents sue Coney Island adult home for bedbug infestation and shoddy conditions  </vt:lpstr>
      <vt:lpstr>  Hundreds of elderly and disabled New Yorkers evacuated during Hurricane Sandy are still homeless  By The AP, December 26, 2012  </vt:lpstr>
      <vt:lpstr>    Residents told to repay aid funds given to them two years ago </vt:lpstr>
      <vt:lpstr>  Medicaid Shift Fuels Rush for Profitable Clients </vt:lpstr>
      <vt:lpstr>   At Assisted-Living Home Set to Close, Holdouts Dig In as Services Dry Up </vt:lpstr>
      <vt:lpstr>    Adult group homes in NYC accused of sending residents to psychiatric emergency rooms as punishment for ‘misbehavior’  by Barbara Ross, December 24, 2015  </vt:lpstr>
      <vt:lpstr>   In a Lonely Corner of Coney Island, a Fight Over Care for the Vulnerable,  by Joaquin Sapien, May 24, 2017</vt:lpstr>
      <vt:lpstr> In a Lonely Corner of Coney Island, a Fight Over Care for the Vulnerable (continued) </vt:lpstr>
    </vt:vector>
  </TitlesOfParts>
  <Company>MFY Legal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MFY Legal Services, Inc. Kinship Caregiver Law Project</dc:title>
  <dc:creator>Amy Roehl</dc:creator>
  <cp:lastModifiedBy>kcremin</cp:lastModifiedBy>
  <cp:revision>1744</cp:revision>
  <cp:lastPrinted>2015-06-17T15:32:14Z</cp:lastPrinted>
  <dcterms:created xsi:type="dcterms:W3CDTF">2013-04-12T03:15:15Z</dcterms:created>
  <dcterms:modified xsi:type="dcterms:W3CDTF">2017-06-09T14:28:36Z</dcterms:modified>
</cp:coreProperties>
</file>